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charts/chart7.xml" ContentType="application/vnd.openxmlformats-officedocument.drawingml.chart+xml"/>
  <Override PartName="/ppt/slides/slide99.xml" ContentType="application/vnd.openxmlformats-officedocument.presentationml.slide+xml"/>
  <Override PartName="/ppt/slides/slide118.xml" ContentType="application/vnd.openxmlformats-officedocument.presentationml.slide+xml"/>
  <Override PartName="/ppt/charts/chart3.xml" ContentType="application/vnd.openxmlformats-officedocument.drawingml.char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charts/chart8.xml" ContentType="application/vnd.openxmlformats-officedocument.drawingml.chart+xml"/>
  <Default Extension="wdp" ContentType="image/vnd.ms-photo"/>
  <Override PartName="/ppt/slides/slide119.xml" ContentType="application/vnd.openxmlformats-officedocument.presentationml.slide+xml"/>
  <Override PartName="/ppt/slideLayouts/slideLayout10.xml" ContentType="application/vnd.openxmlformats-officedocument.presentationml.slideLayout+xml"/>
  <Override PartName="/ppt/charts/chart6.xml" ContentType="application/vnd.openxmlformats-officedocument.drawingml.chart+xml"/>
  <Override PartName="/ppt/charts/chart10.xml" ContentType="application/vnd.openxmlformats-officedocument.drawingml.chart+xml"/>
  <Default Extension="gif" ContentType="image/gif"/>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harts/chart9.xml" ContentType="application/vnd.openxmlformats-officedocument.drawingml.chart+xml"/>
  <Override PartName="/ppt/slides/slide79.xml" ContentType="application/vnd.openxmlformats-officedocument.presentationml.slide+xml"/>
  <Override PartName="/ppt/slides/slide109.xml" ContentType="application/vnd.openxmlformats-officedocument.presentationml.slid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5"/>
  </p:notesMasterIdLst>
  <p:sldIdLst>
    <p:sldId id="256" r:id="rId2"/>
    <p:sldId id="312" r:id="rId3"/>
    <p:sldId id="309" r:id="rId4"/>
    <p:sldId id="257" r:id="rId5"/>
    <p:sldId id="258" r:id="rId6"/>
    <p:sldId id="277" r:id="rId7"/>
    <p:sldId id="278" r:id="rId8"/>
    <p:sldId id="279" r:id="rId9"/>
    <p:sldId id="259" r:id="rId10"/>
    <p:sldId id="280" r:id="rId11"/>
    <p:sldId id="281" r:id="rId12"/>
    <p:sldId id="282" r:id="rId13"/>
    <p:sldId id="283" r:id="rId14"/>
    <p:sldId id="285" r:id="rId15"/>
    <p:sldId id="284" r:id="rId16"/>
    <p:sldId id="286" r:id="rId17"/>
    <p:sldId id="260" r:id="rId18"/>
    <p:sldId id="289" r:id="rId19"/>
    <p:sldId id="290" r:id="rId20"/>
    <p:sldId id="291" r:id="rId21"/>
    <p:sldId id="292" r:id="rId22"/>
    <p:sldId id="293" r:id="rId23"/>
    <p:sldId id="308" r:id="rId24"/>
    <p:sldId id="294" r:id="rId25"/>
    <p:sldId id="295" r:id="rId26"/>
    <p:sldId id="288" r:id="rId27"/>
    <p:sldId id="296" r:id="rId28"/>
    <p:sldId id="297" r:id="rId29"/>
    <p:sldId id="298" r:id="rId30"/>
    <p:sldId id="299" r:id="rId31"/>
    <p:sldId id="300" r:id="rId32"/>
    <p:sldId id="301" r:id="rId33"/>
    <p:sldId id="302" r:id="rId34"/>
    <p:sldId id="261" r:id="rId35"/>
    <p:sldId id="303" r:id="rId36"/>
    <p:sldId id="304" r:id="rId37"/>
    <p:sldId id="305" r:id="rId38"/>
    <p:sldId id="306" r:id="rId39"/>
    <p:sldId id="307" r:id="rId40"/>
    <p:sldId id="348" r:id="rId41"/>
    <p:sldId id="349" r:id="rId42"/>
    <p:sldId id="350" r:id="rId43"/>
    <p:sldId id="351" r:id="rId44"/>
    <p:sldId id="352" r:id="rId45"/>
    <p:sldId id="353" r:id="rId46"/>
    <p:sldId id="354" r:id="rId47"/>
    <p:sldId id="355" r:id="rId48"/>
    <p:sldId id="356" r:id="rId49"/>
    <p:sldId id="357" r:id="rId50"/>
    <p:sldId id="358" r:id="rId51"/>
    <p:sldId id="359" r:id="rId52"/>
    <p:sldId id="360" r:id="rId53"/>
    <p:sldId id="361" r:id="rId54"/>
    <p:sldId id="362" r:id="rId55"/>
    <p:sldId id="365" r:id="rId56"/>
    <p:sldId id="366" r:id="rId57"/>
    <p:sldId id="367" r:id="rId58"/>
    <p:sldId id="368" r:id="rId59"/>
    <p:sldId id="369" r:id="rId60"/>
    <p:sldId id="262" r:id="rId61"/>
    <p:sldId id="310" r:id="rId62"/>
    <p:sldId id="263" r:id="rId63"/>
    <p:sldId id="311" r:id="rId64"/>
    <p:sldId id="363" r:id="rId65"/>
    <p:sldId id="364" r:id="rId66"/>
    <p:sldId id="265" r:id="rId67"/>
    <p:sldId id="313" r:id="rId68"/>
    <p:sldId id="314" r:id="rId69"/>
    <p:sldId id="315" r:id="rId70"/>
    <p:sldId id="316" r:id="rId71"/>
    <p:sldId id="317" r:id="rId72"/>
    <p:sldId id="318" r:id="rId73"/>
    <p:sldId id="319" r:id="rId74"/>
    <p:sldId id="320" r:id="rId75"/>
    <p:sldId id="321" r:id="rId76"/>
    <p:sldId id="266" r:id="rId77"/>
    <p:sldId id="341" r:id="rId78"/>
    <p:sldId id="323" r:id="rId79"/>
    <p:sldId id="324" r:id="rId80"/>
    <p:sldId id="325" r:id="rId81"/>
    <p:sldId id="342" r:id="rId82"/>
    <p:sldId id="327" r:id="rId83"/>
    <p:sldId id="328" r:id="rId84"/>
    <p:sldId id="329" r:id="rId85"/>
    <p:sldId id="330" r:id="rId86"/>
    <p:sldId id="331" r:id="rId87"/>
    <p:sldId id="332" r:id="rId88"/>
    <p:sldId id="333" r:id="rId89"/>
    <p:sldId id="334" r:id="rId90"/>
    <p:sldId id="335" r:id="rId91"/>
    <p:sldId id="343" r:id="rId92"/>
    <p:sldId id="337" r:id="rId93"/>
    <p:sldId id="346" r:id="rId94"/>
    <p:sldId id="347" r:id="rId95"/>
    <p:sldId id="345" r:id="rId96"/>
    <p:sldId id="338" r:id="rId97"/>
    <p:sldId id="344" r:id="rId98"/>
    <p:sldId id="340" r:id="rId99"/>
    <p:sldId id="268" r:id="rId100"/>
    <p:sldId id="267" r:id="rId101"/>
    <p:sldId id="269" r:id="rId102"/>
    <p:sldId id="271" r:id="rId103"/>
    <p:sldId id="370" r:id="rId104"/>
    <p:sldId id="371" r:id="rId105"/>
    <p:sldId id="372" r:id="rId106"/>
    <p:sldId id="373" r:id="rId107"/>
    <p:sldId id="374" r:id="rId108"/>
    <p:sldId id="375" r:id="rId109"/>
    <p:sldId id="376" r:id="rId110"/>
    <p:sldId id="377" r:id="rId111"/>
    <p:sldId id="378" r:id="rId112"/>
    <p:sldId id="379" r:id="rId113"/>
    <p:sldId id="380" r:id="rId114"/>
    <p:sldId id="381" r:id="rId115"/>
    <p:sldId id="382" r:id="rId116"/>
    <p:sldId id="383" r:id="rId117"/>
    <p:sldId id="384" r:id="rId118"/>
    <p:sldId id="385" r:id="rId119"/>
    <p:sldId id="270" r:id="rId120"/>
    <p:sldId id="272" r:id="rId121"/>
    <p:sldId id="273" r:id="rId122"/>
    <p:sldId id="274" r:id="rId123"/>
    <p:sldId id="275" r:id="rId1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57" autoAdjust="0"/>
    <p:restoredTop sz="88351" autoAdjust="0"/>
  </p:normalViewPr>
  <p:slideViewPr>
    <p:cSldViewPr>
      <p:cViewPr>
        <p:scale>
          <a:sx n="90" d="100"/>
          <a:sy n="90" d="100"/>
        </p:scale>
        <p:origin x="-738" y="-22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Choice'!$A$2:$A$7</c:f>
              <c:strCache>
                <c:ptCount val="6"/>
                <c:pt idx="0">
                  <c:v>Under 10</c:v>
                </c:pt>
                <c:pt idx="1">
                  <c:v>10-17</c:v>
                </c:pt>
                <c:pt idx="2">
                  <c:v>18-24</c:v>
                </c:pt>
                <c:pt idx="3">
                  <c:v>25-34</c:v>
                </c:pt>
                <c:pt idx="4">
                  <c:v>35-54</c:v>
                </c:pt>
                <c:pt idx="5">
                  <c:v>55+</c:v>
                </c:pt>
              </c:strCache>
            </c:strRef>
          </c:cat>
          <c:val>
            <c:numRef>
              <c:f>'Multiple Choice'!$B$2:$B$7</c:f>
              <c:numCache>
                <c:formatCode>General</c:formatCode>
                <c:ptCount val="6"/>
                <c:pt idx="0">
                  <c:v>1</c:v>
                </c:pt>
                <c:pt idx="1">
                  <c:v>50</c:v>
                </c:pt>
                <c:pt idx="2">
                  <c:v>3</c:v>
                </c:pt>
                <c:pt idx="3">
                  <c:v>4</c:v>
                </c:pt>
                <c:pt idx="4">
                  <c:v>8</c:v>
                </c:pt>
                <c:pt idx="5">
                  <c:v>7</c:v>
                </c:pt>
              </c:numCache>
            </c:numRef>
          </c:val>
        </c:ser>
        <c:axId val="135595904"/>
        <c:axId val="135664768"/>
      </c:barChart>
      <c:catAx>
        <c:axId val="135595904"/>
        <c:scaling>
          <c:orientation val="maxMin"/>
        </c:scaling>
        <c:axPos val="l"/>
        <c:tickLblPos val="nextTo"/>
        <c:crossAx val="135664768"/>
        <c:crosses val="autoZero"/>
        <c:auto val="1"/>
        <c:lblAlgn val="ctr"/>
        <c:lblOffset val="100"/>
      </c:catAx>
      <c:valAx>
        <c:axId val="135664768"/>
        <c:scaling>
          <c:orientation val="minMax"/>
        </c:scaling>
        <c:axPos val="t"/>
        <c:majorGridlines/>
        <c:numFmt formatCode="General" sourceLinked="1"/>
        <c:tickLblPos val="nextTo"/>
        <c:crossAx val="135595904"/>
        <c:crosses val="autoZero"/>
        <c:crossBetween val="between"/>
      </c:valAx>
    </c:plotArea>
    <c:plotVisOnly val="1"/>
    <c:dispBlanksAs val="gap"/>
  </c:chart>
  <c:externalData r:id="rId1"/>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col"/>
        <c:grouping val="clustered"/>
        <c:ser>
          <c:idx val="0"/>
          <c:order val="0"/>
          <c:val>
            <c:numRef>
              <c:f>'Open ended'!$B$85:$B$140</c:f>
              <c:numCache>
                <c:formatCode>"£"#,##0.00_);[Red]\("£"#,##0.00\)</c:formatCode>
                <c:ptCount val="56"/>
                <c:pt idx="0">
                  <c:v>25</c:v>
                </c:pt>
                <c:pt idx="1">
                  <c:v>15</c:v>
                </c:pt>
                <c:pt idx="2">
                  <c:v>49</c:v>
                </c:pt>
                <c:pt idx="3">
                  <c:v>22.5</c:v>
                </c:pt>
                <c:pt idx="4">
                  <c:v>17.5</c:v>
                </c:pt>
                <c:pt idx="5">
                  <c:v>20</c:v>
                </c:pt>
                <c:pt idx="6">
                  <c:v>35</c:v>
                </c:pt>
                <c:pt idx="7">
                  <c:v>19</c:v>
                </c:pt>
                <c:pt idx="8">
                  <c:v>99</c:v>
                </c:pt>
                <c:pt idx="9">
                  <c:v>20</c:v>
                </c:pt>
                <c:pt idx="10">
                  <c:v>20</c:v>
                </c:pt>
                <c:pt idx="11">
                  <c:v>30</c:v>
                </c:pt>
                <c:pt idx="12">
                  <c:v>30</c:v>
                </c:pt>
                <c:pt idx="13">
                  <c:v>45</c:v>
                </c:pt>
                <c:pt idx="14">
                  <c:v>40</c:v>
                </c:pt>
                <c:pt idx="15">
                  <c:v>35</c:v>
                </c:pt>
                <c:pt idx="16">
                  <c:v>30</c:v>
                </c:pt>
                <c:pt idx="17">
                  <c:v>11.3</c:v>
                </c:pt>
                <c:pt idx="18">
                  <c:v>45.99</c:v>
                </c:pt>
                <c:pt idx="19">
                  <c:v>7.5</c:v>
                </c:pt>
                <c:pt idx="20">
                  <c:v>40</c:v>
                </c:pt>
                <c:pt idx="21">
                  <c:v>20</c:v>
                </c:pt>
                <c:pt idx="22">
                  <c:v>50</c:v>
                </c:pt>
                <c:pt idx="23">
                  <c:v>75</c:v>
                </c:pt>
                <c:pt idx="24">
                  <c:v>27.5</c:v>
                </c:pt>
                <c:pt idx="25">
                  <c:v>23</c:v>
                </c:pt>
                <c:pt idx="26">
                  <c:v>19.989999999999878</c:v>
                </c:pt>
                <c:pt idx="27">
                  <c:v>15</c:v>
                </c:pt>
                <c:pt idx="28">
                  <c:v>30</c:v>
                </c:pt>
                <c:pt idx="29">
                  <c:v>50</c:v>
                </c:pt>
                <c:pt idx="30">
                  <c:v>30</c:v>
                </c:pt>
                <c:pt idx="31">
                  <c:v>29.99</c:v>
                </c:pt>
                <c:pt idx="32">
                  <c:v>25</c:v>
                </c:pt>
                <c:pt idx="33">
                  <c:v>60</c:v>
                </c:pt>
                <c:pt idx="34">
                  <c:v>80</c:v>
                </c:pt>
                <c:pt idx="35">
                  <c:v>50</c:v>
                </c:pt>
                <c:pt idx="36">
                  <c:v>35</c:v>
                </c:pt>
                <c:pt idx="37">
                  <c:v>45.99</c:v>
                </c:pt>
                <c:pt idx="38">
                  <c:v>50</c:v>
                </c:pt>
                <c:pt idx="39">
                  <c:v>40</c:v>
                </c:pt>
                <c:pt idx="40">
                  <c:v>10</c:v>
                </c:pt>
                <c:pt idx="41">
                  <c:v>15</c:v>
                </c:pt>
                <c:pt idx="42">
                  <c:v>50</c:v>
                </c:pt>
                <c:pt idx="43">
                  <c:v>39.99</c:v>
                </c:pt>
                <c:pt idx="44">
                  <c:v>15</c:v>
                </c:pt>
                <c:pt idx="45">
                  <c:v>15.99</c:v>
                </c:pt>
                <c:pt idx="46">
                  <c:v>30</c:v>
                </c:pt>
                <c:pt idx="47">
                  <c:v>12</c:v>
                </c:pt>
                <c:pt idx="48">
                  <c:v>17</c:v>
                </c:pt>
                <c:pt idx="49">
                  <c:v>15</c:v>
                </c:pt>
                <c:pt idx="50">
                  <c:v>40</c:v>
                </c:pt>
                <c:pt idx="51">
                  <c:v>16</c:v>
                </c:pt>
                <c:pt idx="52">
                  <c:v>10</c:v>
                </c:pt>
                <c:pt idx="53">
                  <c:v>60</c:v>
                </c:pt>
                <c:pt idx="54">
                  <c:v>50</c:v>
                </c:pt>
                <c:pt idx="55">
                  <c:v>100</c:v>
                </c:pt>
              </c:numCache>
            </c:numRef>
          </c:val>
        </c:ser>
        <c:axId val="194582784"/>
        <c:axId val="194621440"/>
      </c:barChart>
      <c:catAx>
        <c:axId val="194582784"/>
        <c:scaling>
          <c:orientation val="minMax"/>
        </c:scaling>
        <c:delete val="1"/>
        <c:axPos val="b"/>
        <c:tickLblPos val="none"/>
        <c:crossAx val="194621440"/>
        <c:crosses val="autoZero"/>
        <c:auto val="1"/>
        <c:lblAlgn val="ctr"/>
        <c:lblOffset val="100"/>
      </c:catAx>
      <c:valAx>
        <c:axId val="194621440"/>
        <c:scaling>
          <c:orientation val="minMax"/>
          <c:max val="100"/>
        </c:scaling>
        <c:axPos val="l"/>
        <c:majorGridlines/>
        <c:numFmt formatCode="&quot;£&quot;#,##0.00_);[Red]\(&quot;£&quot;#,##0.00\)" sourceLinked="1"/>
        <c:tickLblPos val="nextTo"/>
        <c:crossAx val="194582784"/>
        <c:crosses val="autoZero"/>
        <c:crossBetween val="between"/>
      </c:valAx>
    </c:plotArea>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Choice'!$A$26:$A$27</c:f>
              <c:strCache>
                <c:ptCount val="2"/>
                <c:pt idx="0">
                  <c:v>Male</c:v>
                </c:pt>
                <c:pt idx="1">
                  <c:v>Female</c:v>
                </c:pt>
              </c:strCache>
            </c:strRef>
          </c:cat>
          <c:val>
            <c:numRef>
              <c:f>'Multiple Choice'!$B$26:$B$27</c:f>
              <c:numCache>
                <c:formatCode>General</c:formatCode>
                <c:ptCount val="2"/>
                <c:pt idx="0">
                  <c:v>34</c:v>
                </c:pt>
                <c:pt idx="1">
                  <c:v>39</c:v>
                </c:pt>
              </c:numCache>
            </c:numRef>
          </c:val>
        </c:ser>
        <c:axId val="260176128"/>
        <c:axId val="261569536"/>
      </c:barChart>
      <c:catAx>
        <c:axId val="260176128"/>
        <c:scaling>
          <c:orientation val="maxMin"/>
        </c:scaling>
        <c:axPos val="l"/>
        <c:tickLblPos val="nextTo"/>
        <c:crossAx val="261569536"/>
        <c:crosses val="autoZero"/>
        <c:auto val="1"/>
        <c:lblAlgn val="ctr"/>
        <c:lblOffset val="100"/>
      </c:catAx>
      <c:valAx>
        <c:axId val="261569536"/>
        <c:scaling>
          <c:orientation val="minMax"/>
          <c:min val="0"/>
        </c:scaling>
        <c:axPos val="t"/>
        <c:majorGridlines/>
        <c:numFmt formatCode="General" sourceLinked="1"/>
        <c:tickLblPos val="nextTo"/>
        <c:crossAx val="260176128"/>
        <c:crosses val="autoZero"/>
        <c:crossBetween val="between"/>
      </c:valAx>
    </c:plotArea>
    <c:plotVisOnly val="1"/>
    <c:dispBlanksAs val="gap"/>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Choice'!$A$38:$A$42</c:f>
              <c:strCache>
                <c:ptCount val="5"/>
                <c:pt idx="0">
                  <c:v>I have not heard of this product</c:v>
                </c:pt>
                <c:pt idx="1">
                  <c:v>I have heard of this product</c:v>
                </c:pt>
                <c:pt idx="2">
                  <c:v>I have researched into this type of product</c:v>
                </c:pt>
                <c:pt idx="3">
                  <c:v>I have tested a product similar to this</c:v>
                </c:pt>
                <c:pt idx="4">
                  <c:v>I regularly use a product like this</c:v>
                </c:pt>
              </c:strCache>
            </c:strRef>
          </c:cat>
          <c:val>
            <c:numRef>
              <c:f>'Multiple Choice'!$B$38:$B$42</c:f>
              <c:numCache>
                <c:formatCode>General</c:formatCode>
                <c:ptCount val="5"/>
                <c:pt idx="0">
                  <c:v>50</c:v>
                </c:pt>
                <c:pt idx="1">
                  <c:v>19</c:v>
                </c:pt>
                <c:pt idx="2">
                  <c:v>2</c:v>
                </c:pt>
                <c:pt idx="3">
                  <c:v>1</c:v>
                </c:pt>
                <c:pt idx="4">
                  <c:v>1</c:v>
                </c:pt>
              </c:numCache>
            </c:numRef>
          </c:val>
        </c:ser>
        <c:axId val="135432064"/>
        <c:axId val="135433600"/>
      </c:barChart>
      <c:catAx>
        <c:axId val="135432064"/>
        <c:scaling>
          <c:orientation val="maxMin"/>
        </c:scaling>
        <c:axPos val="l"/>
        <c:tickLblPos val="nextTo"/>
        <c:crossAx val="135433600"/>
        <c:crosses val="autoZero"/>
        <c:auto val="1"/>
        <c:lblAlgn val="ctr"/>
        <c:lblOffset val="100"/>
      </c:catAx>
      <c:valAx>
        <c:axId val="135433600"/>
        <c:scaling>
          <c:orientation val="minMax"/>
        </c:scaling>
        <c:axPos val="t"/>
        <c:majorGridlines/>
        <c:numFmt formatCode="General" sourceLinked="1"/>
        <c:tickLblPos val="nextTo"/>
        <c:crossAx val="135432064"/>
        <c:crosses val="autoZero"/>
        <c:crossBetween val="between"/>
      </c:valAx>
    </c:plotArea>
    <c:plotVisOnly val="1"/>
    <c:dispBlanksAs val="gap"/>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Choice'!$A$61:$A$66</c:f>
              <c:strCache>
                <c:ptCount val="6"/>
                <c:pt idx="0">
                  <c:v>Less than 1 month</c:v>
                </c:pt>
                <c:pt idx="1">
                  <c:v>1 - 6 months</c:v>
                </c:pt>
                <c:pt idx="2">
                  <c:v>6 months to 1 year</c:v>
                </c:pt>
                <c:pt idx="3">
                  <c:v>1 - 2 years</c:v>
                </c:pt>
                <c:pt idx="4">
                  <c:v>Over 2 years</c:v>
                </c:pt>
                <c:pt idx="5">
                  <c:v>N/A</c:v>
                </c:pt>
              </c:strCache>
            </c:strRef>
          </c:cat>
          <c:val>
            <c:numRef>
              <c:f>'Multiple Choice'!$B$61:$B$66</c:f>
              <c:numCache>
                <c:formatCode>General</c:formatCode>
                <c:ptCount val="6"/>
                <c:pt idx="0">
                  <c:v>0</c:v>
                </c:pt>
                <c:pt idx="1">
                  <c:v>1</c:v>
                </c:pt>
                <c:pt idx="2">
                  <c:v>0</c:v>
                </c:pt>
                <c:pt idx="3">
                  <c:v>1</c:v>
                </c:pt>
                <c:pt idx="4">
                  <c:v>3</c:v>
                </c:pt>
                <c:pt idx="5">
                  <c:v>68</c:v>
                </c:pt>
              </c:numCache>
            </c:numRef>
          </c:val>
        </c:ser>
        <c:axId val="135719168"/>
        <c:axId val="261758976"/>
      </c:barChart>
      <c:catAx>
        <c:axId val="135719168"/>
        <c:scaling>
          <c:orientation val="maxMin"/>
        </c:scaling>
        <c:axPos val="l"/>
        <c:tickLblPos val="nextTo"/>
        <c:crossAx val="261758976"/>
        <c:crosses val="autoZero"/>
        <c:auto val="1"/>
        <c:lblAlgn val="ctr"/>
        <c:lblOffset val="100"/>
      </c:catAx>
      <c:valAx>
        <c:axId val="261758976"/>
        <c:scaling>
          <c:orientation val="minMax"/>
        </c:scaling>
        <c:axPos val="t"/>
        <c:majorGridlines/>
        <c:numFmt formatCode="General" sourceLinked="1"/>
        <c:tickLblPos val="nextTo"/>
        <c:crossAx val="135719168"/>
        <c:crosses val="autoZero"/>
        <c:crossBetween val="between"/>
      </c:valAx>
    </c:plotArea>
    <c:plotVisOnly val="1"/>
    <c:dispBlanksAs val="gap"/>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Choice'!$A$85:$A$90</c:f>
              <c:strCache>
                <c:ptCount val="6"/>
                <c:pt idx="0">
                  <c:v>Daily</c:v>
                </c:pt>
                <c:pt idx="1">
                  <c:v>At least once a week</c:v>
                </c:pt>
                <c:pt idx="2">
                  <c:v>Several times a month</c:v>
                </c:pt>
                <c:pt idx="3">
                  <c:v>Every 2 - 6 months</c:v>
                </c:pt>
                <c:pt idx="4">
                  <c:v>Once a year</c:v>
                </c:pt>
                <c:pt idx="5">
                  <c:v>N/A</c:v>
                </c:pt>
              </c:strCache>
            </c:strRef>
          </c:cat>
          <c:val>
            <c:numRef>
              <c:f>'Multiple Choice'!$B$85:$B$90</c:f>
              <c:numCache>
                <c:formatCode>General</c:formatCode>
                <c:ptCount val="6"/>
                <c:pt idx="0">
                  <c:v>3</c:v>
                </c:pt>
                <c:pt idx="1">
                  <c:v>8</c:v>
                </c:pt>
                <c:pt idx="2">
                  <c:v>2</c:v>
                </c:pt>
                <c:pt idx="3">
                  <c:v>3</c:v>
                </c:pt>
                <c:pt idx="4">
                  <c:v>4</c:v>
                </c:pt>
                <c:pt idx="5">
                  <c:v>53</c:v>
                </c:pt>
              </c:numCache>
            </c:numRef>
          </c:val>
        </c:ser>
        <c:axId val="261804032"/>
        <c:axId val="261805568"/>
      </c:barChart>
      <c:catAx>
        <c:axId val="261804032"/>
        <c:scaling>
          <c:orientation val="maxMin"/>
        </c:scaling>
        <c:axPos val="l"/>
        <c:tickLblPos val="nextTo"/>
        <c:crossAx val="261805568"/>
        <c:crosses val="autoZero"/>
        <c:auto val="1"/>
        <c:lblAlgn val="ctr"/>
        <c:lblOffset val="100"/>
      </c:catAx>
      <c:valAx>
        <c:axId val="261805568"/>
        <c:scaling>
          <c:orientation val="minMax"/>
        </c:scaling>
        <c:axPos val="t"/>
        <c:majorGridlines/>
        <c:numFmt formatCode="General" sourceLinked="1"/>
        <c:tickLblPos val="nextTo"/>
        <c:crossAx val="261804032"/>
        <c:crosses val="autoZero"/>
        <c:crossBetween val="between"/>
      </c:valAx>
    </c:plotArea>
    <c:plotVisOnly val="1"/>
    <c:dispBlanksAs val="gap"/>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GB"/>
  <c:style val="47"/>
  <c:chart>
    <c:autoTitleDeleted val="1"/>
    <c:plotArea>
      <c:layout/>
      <c:barChart>
        <c:barDir val="bar"/>
        <c:grouping val="clustered"/>
        <c:ser>
          <c:idx val="0"/>
          <c:order val="0"/>
          <c:tx>
            <c:v>Series1</c:v>
          </c:tx>
          <c:cat>
            <c:numRef>
              <c:f>'Multiple Choice'!$A$109:$A$113</c:f>
              <c:numCache>
                <c:formatCode>General</c:formatCode>
                <c:ptCount val="5"/>
                <c:pt idx="0">
                  <c:v>1</c:v>
                </c:pt>
                <c:pt idx="1">
                  <c:v>2</c:v>
                </c:pt>
                <c:pt idx="2">
                  <c:v>3</c:v>
                </c:pt>
                <c:pt idx="3">
                  <c:v>4</c:v>
                </c:pt>
                <c:pt idx="4">
                  <c:v>5</c:v>
                </c:pt>
              </c:numCache>
            </c:numRef>
          </c:cat>
          <c:val>
            <c:numRef>
              <c:f>'Multiple Choice'!$B$109:$B$113</c:f>
              <c:numCache>
                <c:formatCode>General</c:formatCode>
                <c:ptCount val="5"/>
                <c:pt idx="0">
                  <c:v>25</c:v>
                </c:pt>
                <c:pt idx="1">
                  <c:v>17</c:v>
                </c:pt>
                <c:pt idx="2">
                  <c:v>15</c:v>
                </c:pt>
                <c:pt idx="3">
                  <c:v>10</c:v>
                </c:pt>
                <c:pt idx="4">
                  <c:v>6</c:v>
                </c:pt>
              </c:numCache>
            </c:numRef>
          </c:val>
        </c:ser>
        <c:axId val="261613440"/>
        <c:axId val="261762432"/>
      </c:barChart>
      <c:catAx>
        <c:axId val="261613440"/>
        <c:scaling>
          <c:orientation val="maxMin"/>
        </c:scaling>
        <c:axPos val="l"/>
        <c:numFmt formatCode="General" sourceLinked="1"/>
        <c:tickLblPos val="nextTo"/>
        <c:crossAx val="261762432"/>
        <c:crosses val="autoZero"/>
        <c:auto val="1"/>
        <c:lblAlgn val="ctr"/>
        <c:lblOffset val="100"/>
      </c:catAx>
      <c:valAx>
        <c:axId val="261762432"/>
        <c:scaling>
          <c:orientation val="minMax"/>
        </c:scaling>
        <c:axPos val="t"/>
        <c:majorGridlines/>
        <c:numFmt formatCode="General" sourceLinked="1"/>
        <c:tickLblPos val="nextTo"/>
        <c:crossAx val="261613440"/>
        <c:crosses val="autoZero"/>
        <c:crossBetween val="between"/>
      </c:valAx>
    </c:plotArea>
    <c:plotVisOnly val="1"/>
    <c:dispBlanksAs val="gap"/>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ended'!$A$2:$A$9</c:f>
              <c:strCache>
                <c:ptCount val="8"/>
                <c:pt idx="0">
                  <c:v>Size</c:v>
                </c:pt>
                <c:pt idx="1">
                  <c:v>Multiple Colours</c:v>
                </c:pt>
                <c:pt idx="2">
                  <c:v>Digital</c:v>
                </c:pt>
                <c:pt idx="3">
                  <c:v>Price</c:v>
                </c:pt>
                <c:pt idx="4">
                  <c:v>Finished Product</c:v>
                </c:pt>
                <c:pt idx="5">
                  <c:v>Resolution</c:v>
                </c:pt>
                <c:pt idx="6">
                  <c:v>Attractive</c:v>
                </c:pt>
                <c:pt idx="7">
                  <c:v>Simplicity</c:v>
                </c:pt>
              </c:strCache>
            </c:strRef>
          </c:cat>
          <c:val>
            <c:numRef>
              <c:f>'Open ended'!$B$2:$B$9</c:f>
              <c:numCache>
                <c:formatCode>General</c:formatCode>
                <c:ptCount val="8"/>
                <c:pt idx="0">
                  <c:v>15</c:v>
                </c:pt>
                <c:pt idx="1">
                  <c:v>28</c:v>
                </c:pt>
                <c:pt idx="2">
                  <c:v>1</c:v>
                </c:pt>
                <c:pt idx="3">
                  <c:v>20</c:v>
                </c:pt>
                <c:pt idx="4">
                  <c:v>12</c:v>
                </c:pt>
                <c:pt idx="5">
                  <c:v>9</c:v>
                </c:pt>
                <c:pt idx="6">
                  <c:v>18</c:v>
                </c:pt>
                <c:pt idx="7">
                  <c:v>5</c:v>
                </c:pt>
              </c:numCache>
            </c:numRef>
          </c:val>
        </c:ser>
        <c:axId val="249905536"/>
        <c:axId val="249907072"/>
      </c:barChart>
      <c:catAx>
        <c:axId val="249905536"/>
        <c:scaling>
          <c:orientation val="maxMin"/>
        </c:scaling>
        <c:axPos val="l"/>
        <c:tickLblPos val="nextTo"/>
        <c:crossAx val="249907072"/>
        <c:crosses val="autoZero"/>
        <c:auto val="1"/>
        <c:lblAlgn val="ctr"/>
        <c:lblOffset val="100"/>
      </c:catAx>
      <c:valAx>
        <c:axId val="249907072"/>
        <c:scaling>
          <c:orientation val="minMax"/>
        </c:scaling>
        <c:axPos val="t"/>
        <c:majorGridlines/>
        <c:numFmt formatCode="General" sourceLinked="1"/>
        <c:tickLblPos val="nextTo"/>
        <c:crossAx val="249905536"/>
        <c:crosses val="autoZero"/>
        <c:crossBetween val="between"/>
      </c:valAx>
    </c:plotArea>
    <c:plotVisOnly val="1"/>
    <c:dispBlanksAs val="gap"/>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ended'!$A$28:$A$37</c:f>
              <c:strCache>
                <c:ptCount val="10"/>
                <c:pt idx="0">
                  <c:v>Expensive</c:v>
                </c:pt>
                <c:pt idx="1">
                  <c:v>No Remote Control</c:v>
                </c:pt>
                <c:pt idx="2">
                  <c:v>Sharp Edges</c:v>
                </c:pt>
                <c:pt idx="3">
                  <c:v>Too strong colours</c:v>
                </c:pt>
                <c:pt idx="4">
                  <c:v>Too big</c:v>
                </c:pt>
                <c:pt idx="5">
                  <c:v>Could break easily</c:v>
                </c:pt>
                <c:pt idx="6">
                  <c:v>Too simple/Boring</c:v>
                </c:pt>
                <c:pt idx="7">
                  <c:v>Too small</c:v>
                </c:pt>
                <c:pt idx="8">
                  <c:v>Not enough colours</c:v>
                </c:pt>
                <c:pt idx="9">
                  <c:v>Not enough resolution</c:v>
                </c:pt>
              </c:strCache>
            </c:strRef>
          </c:cat>
          <c:val>
            <c:numRef>
              <c:f>'Open ended'!$B$28:$B$37</c:f>
              <c:numCache>
                <c:formatCode>General</c:formatCode>
                <c:ptCount val="10"/>
                <c:pt idx="0">
                  <c:v>20</c:v>
                </c:pt>
                <c:pt idx="1">
                  <c:v>1</c:v>
                </c:pt>
                <c:pt idx="2">
                  <c:v>2</c:v>
                </c:pt>
                <c:pt idx="3">
                  <c:v>1</c:v>
                </c:pt>
                <c:pt idx="4">
                  <c:v>3</c:v>
                </c:pt>
                <c:pt idx="5">
                  <c:v>2</c:v>
                </c:pt>
                <c:pt idx="6">
                  <c:v>4</c:v>
                </c:pt>
                <c:pt idx="7">
                  <c:v>5</c:v>
                </c:pt>
                <c:pt idx="8">
                  <c:v>6</c:v>
                </c:pt>
                <c:pt idx="9">
                  <c:v>2</c:v>
                </c:pt>
              </c:numCache>
            </c:numRef>
          </c:val>
        </c:ser>
        <c:axId val="262038272"/>
        <c:axId val="262039808"/>
      </c:barChart>
      <c:catAx>
        <c:axId val="262038272"/>
        <c:scaling>
          <c:orientation val="maxMin"/>
        </c:scaling>
        <c:axPos val="l"/>
        <c:tickLblPos val="nextTo"/>
        <c:crossAx val="262039808"/>
        <c:crosses val="autoZero"/>
        <c:auto val="1"/>
        <c:lblAlgn val="ctr"/>
        <c:lblOffset val="100"/>
      </c:catAx>
      <c:valAx>
        <c:axId val="262039808"/>
        <c:scaling>
          <c:orientation val="minMax"/>
        </c:scaling>
        <c:axPos val="t"/>
        <c:majorGridlines/>
        <c:numFmt formatCode="General" sourceLinked="1"/>
        <c:tickLblPos val="nextTo"/>
        <c:crossAx val="262038272"/>
        <c:crosses val="autoZero"/>
        <c:crossBetween val="between"/>
      </c:valAx>
    </c:plotArea>
    <c:plotVisOnly val="1"/>
    <c:dispBlanksAs val="gap"/>
  </c:chart>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ended'!$A$56:$A$66</c:f>
              <c:strCache>
                <c:ptCount val="11"/>
                <c:pt idx="0">
                  <c:v>Cheap</c:v>
                </c:pt>
                <c:pt idx="1">
                  <c:v>Multi Coloured</c:v>
                </c:pt>
                <c:pt idx="2">
                  <c:v>Look nice</c:v>
                </c:pt>
                <c:pt idx="3">
                  <c:v>Smooth Case</c:v>
                </c:pt>
                <c:pt idx="4">
                  <c:v>Easy to Use</c:v>
                </c:pt>
                <c:pt idx="5">
                  <c:v>Expensive Hardware</c:v>
                </c:pt>
                <c:pt idx="6">
                  <c:v>Large</c:v>
                </c:pt>
                <c:pt idx="7">
                  <c:v>Great Quality</c:v>
                </c:pt>
                <c:pt idx="8">
                  <c:v>Portable</c:v>
                </c:pt>
                <c:pt idx="9">
                  <c:v>Wooden Case</c:v>
                </c:pt>
                <c:pt idx="10">
                  <c:v>Multiple Audio Inputs</c:v>
                </c:pt>
              </c:strCache>
            </c:strRef>
          </c:cat>
          <c:val>
            <c:numRef>
              <c:f>'Open ended'!$B$56:$B$66</c:f>
              <c:numCache>
                <c:formatCode>General</c:formatCode>
                <c:ptCount val="11"/>
                <c:pt idx="0">
                  <c:v>5</c:v>
                </c:pt>
                <c:pt idx="1">
                  <c:v>36</c:v>
                </c:pt>
                <c:pt idx="2">
                  <c:v>8</c:v>
                </c:pt>
                <c:pt idx="3">
                  <c:v>6</c:v>
                </c:pt>
                <c:pt idx="4">
                  <c:v>6</c:v>
                </c:pt>
                <c:pt idx="5">
                  <c:v>1</c:v>
                </c:pt>
                <c:pt idx="6">
                  <c:v>4</c:v>
                </c:pt>
                <c:pt idx="7">
                  <c:v>5</c:v>
                </c:pt>
                <c:pt idx="8">
                  <c:v>3</c:v>
                </c:pt>
                <c:pt idx="9">
                  <c:v>10</c:v>
                </c:pt>
                <c:pt idx="10">
                  <c:v>13</c:v>
                </c:pt>
              </c:numCache>
            </c:numRef>
          </c:val>
        </c:ser>
        <c:axId val="262698496"/>
        <c:axId val="262700032"/>
      </c:barChart>
      <c:catAx>
        <c:axId val="262698496"/>
        <c:scaling>
          <c:orientation val="maxMin"/>
        </c:scaling>
        <c:axPos val="l"/>
        <c:tickLblPos val="nextTo"/>
        <c:crossAx val="262700032"/>
        <c:crosses val="autoZero"/>
        <c:auto val="1"/>
        <c:lblAlgn val="ctr"/>
        <c:lblOffset val="100"/>
      </c:catAx>
      <c:valAx>
        <c:axId val="262700032"/>
        <c:scaling>
          <c:orientation val="minMax"/>
        </c:scaling>
        <c:axPos val="t"/>
        <c:majorGridlines/>
        <c:numFmt formatCode="General" sourceLinked="1"/>
        <c:tickLblPos val="nextTo"/>
        <c:crossAx val="262698496"/>
        <c:crosses val="autoZero"/>
        <c:crossBetween val="between"/>
      </c:valAx>
    </c:plotArea>
    <c:plotVisOnly val="1"/>
    <c:dispBlanksAs val="gap"/>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9FA8E7-A3B2-4F83-99C5-6DEBE77ECE4A}" type="datetimeFigureOut">
              <a:rPr lang="en-GB" smtClean="0"/>
              <a:t>11/11/2017</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51244F-9F7E-4F23-A5E4-09409778FA46}" type="slidenum">
              <a:rPr lang="en-GB" smtClean="0"/>
              <a:t>‹#›</a:t>
            </a:fld>
            <a:endParaRPr lang="en-GB"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3281362"/>
            <a:ext cx="9144000" cy="1862138"/>
          </a:xfrm>
          <a:prstGeom prst="rect">
            <a:avLst/>
          </a:prstGeom>
        </p:spPr>
      </p:pic>
      <p:sp>
        <p:nvSpPr>
          <p:cNvPr id="2" name="Title 1"/>
          <p:cNvSpPr>
            <a:spLocks noGrp="1"/>
          </p:cNvSpPr>
          <p:nvPr>
            <p:ph type="ctrTitle"/>
          </p:nvPr>
        </p:nvSpPr>
        <p:spPr>
          <a:xfrm>
            <a:off x="1028700" y="1352554"/>
            <a:ext cx="7086600" cy="1368822"/>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028700" y="2724151"/>
            <a:ext cx="7086600" cy="51435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932171" y="3235746"/>
            <a:ext cx="2183130" cy="280982"/>
          </a:xfrm>
        </p:spPr>
        <p:txBody>
          <a:bodyPr/>
          <a:lstStyle/>
          <a:p>
            <a:fld id="{3956FF9B-6BB5-4E0B-8975-1878D2A9B3A2}" type="datetime1">
              <a:rPr lang="en-GB" smtClean="0"/>
              <a:t>11/11/2017</a:t>
            </a:fld>
            <a:endParaRPr lang="en-GB" dirty="0"/>
          </a:p>
        </p:txBody>
      </p:sp>
      <p:sp>
        <p:nvSpPr>
          <p:cNvPr id="5" name="Footer Placeholder 4"/>
          <p:cNvSpPr>
            <a:spLocks noGrp="1"/>
          </p:cNvSpPr>
          <p:nvPr>
            <p:ph type="ftr" sz="quarter" idx="11"/>
          </p:nvPr>
        </p:nvSpPr>
        <p:spPr>
          <a:xfrm>
            <a:off x="1028700" y="3242885"/>
            <a:ext cx="4800600" cy="273844"/>
          </a:xfrm>
        </p:spPr>
        <p:txBody>
          <a:bodyPr/>
          <a:lstStyle>
            <a:lvl1pPr>
              <a:defRPr sz="700"/>
            </a:lvl1pPr>
          </a:lstStyle>
          <a:p>
            <a:r>
              <a:rPr lang="en-GB" dirty="0" smtClean="0"/>
              <a:t>Samuel Simpson Centre Number: 51339 Candidate Number: 6041</a:t>
            </a:r>
            <a:endParaRPr lang="en-GB" dirty="0"/>
          </a:p>
        </p:txBody>
      </p:sp>
      <p:sp>
        <p:nvSpPr>
          <p:cNvPr id="6" name="Slide Number Placeholder 5"/>
          <p:cNvSpPr>
            <a:spLocks noGrp="1"/>
          </p:cNvSpPr>
          <p:nvPr>
            <p:ph type="sldNum" sz="quarter" idx="12"/>
          </p:nvPr>
        </p:nvSpPr>
        <p:spPr>
          <a:xfrm>
            <a:off x="6057900" y="1073151"/>
            <a:ext cx="2057400" cy="273844"/>
          </a:xfrm>
        </p:spPr>
        <p:txBody>
          <a:bodyPr/>
          <a:lstStyle/>
          <a:p>
            <a:fld id="{B31EAD7B-CCC0-452B-A52D-F6968E39A2CA}" type="slidenum">
              <a:rPr lang="en-GB" smtClean="0"/>
              <a:t>‹#›</a:t>
            </a:fld>
            <a:endParaRPr lang="en-GB" dirty="0"/>
          </a:p>
        </p:txBody>
      </p:sp>
    </p:spTree>
    <p:extLst>
      <p:ext uri="{BB962C8B-B14F-4D97-AF65-F5344CB8AC3E}">
        <p14:creationId xmlns:p14="http://schemas.microsoft.com/office/powerpoint/2010/main" xmlns="" val="2129309958"/>
      </p:ext>
    </p:extLst>
  </p:cSld>
  <p:clrMapOvr>
    <a:masterClrMapping/>
  </p:clrMapOvr>
  <p:extLst mod="1">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32" y="3523021"/>
            <a:ext cx="8116526" cy="614516"/>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1295" y="706080"/>
            <a:ext cx="8116380" cy="260862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514350" y="4137537"/>
            <a:ext cx="8115300" cy="52647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53A2EA-0C79-4C93-91ED-CFEDD2416986}" type="datetime1">
              <a:rPr lang="en-GB" smtClean="0"/>
              <a:t>11/11/2017</a:t>
            </a:fld>
            <a:endParaRPr lang="en-GB" dirty="0"/>
          </a:p>
        </p:txBody>
      </p:sp>
      <p:sp>
        <p:nvSpPr>
          <p:cNvPr id="6" name="Footer Placeholder 5"/>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p:txBody>
          <a:bodyPr/>
          <a:lstStyle/>
          <a:p>
            <a:fld id="{B31EAD7B-CCC0-452B-A52D-F6968E39A2CA}" type="slidenum">
              <a:rPr lang="en-GB" smtClean="0"/>
              <a:t>‹#›</a:t>
            </a:fld>
            <a:endParaRPr lang="en-GB" dirty="0"/>
          </a:p>
        </p:txBody>
      </p:sp>
    </p:spTree>
    <p:extLst>
      <p:ext uri="{BB962C8B-B14F-4D97-AF65-F5344CB8AC3E}">
        <p14:creationId xmlns:p14="http://schemas.microsoft.com/office/powerpoint/2010/main" xmlns="" val="268439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0" y="565150"/>
            <a:ext cx="8115300" cy="2101850"/>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768351" y="2736851"/>
            <a:ext cx="7597887" cy="749300"/>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60839" y="285751"/>
            <a:ext cx="2183130" cy="273844"/>
          </a:xfrm>
        </p:spPr>
        <p:txBody>
          <a:bodyPr/>
          <a:lstStyle>
            <a:lvl1pPr algn="r">
              <a:defRPr/>
            </a:lvl1pPr>
          </a:lstStyle>
          <a:p>
            <a:fld id="{D3624706-BF91-4563-9AF7-4FF5E11CC253}" type="datetime1">
              <a:rPr lang="en-GB" smtClean="0"/>
              <a:t>11/11/2017</a:t>
            </a:fld>
            <a:endParaRPr lang="en-GB" dirty="0"/>
          </a:p>
        </p:txBody>
      </p:sp>
      <p:sp>
        <p:nvSpPr>
          <p:cNvPr id="6" name="Footer Placeholder 5"/>
          <p:cNvSpPr>
            <a:spLocks noGrp="1"/>
          </p:cNvSpPr>
          <p:nvPr>
            <p:ph type="ftr" sz="quarter" idx="11"/>
          </p:nvPr>
        </p:nvSpPr>
        <p:spPr>
          <a:xfrm>
            <a:off x="514350" y="284957"/>
            <a:ext cx="5243619" cy="273844"/>
          </a:xfrm>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a:xfrm>
            <a:off x="8146840" y="285751"/>
            <a:ext cx="482811" cy="273844"/>
          </a:xfrm>
        </p:spPr>
        <p:txBody>
          <a:bodyPr/>
          <a:lstStyle/>
          <a:p>
            <a:fld id="{B31EAD7B-CCC0-452B-A52D-F6968E39A2CA}" type="slidenum">
              <a:rPr lang="en-GB" smtClean="0"/>
              <a:t>‹#›</a:t>
            </a:fld>
            <a:endParaRPr lang="en-GB" dirty="0"/>
          </a:p>
        </p:txBody>
      </p:sp>
    </p:spTree>
    <p:extLst>
      <p:ext uri="{BB962C8B-B14F-4D97-AF65-F5344CB8AC3E}">
        <p14:creationId xmlns:p14="http://schemas.microsoft.com/office/powerpoint/2010/main" xmlns="" val="2207463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51" y="565151"/>
            <a:ext cx="7613650" cy="1953371"/>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977899" y="2524168"/>
            <a:ext cx="7194552" cy="333332"/>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768351" y="2969898"/>
            <a:ext cx="7613650" cy="509903"/>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60839" y="285751"/>
            <a:ext cx="2183130" cy="273844"/>
          </a:xfrm>
        </p:spPr>
        <p:txBody>
          <a:bodyPr/>
          <a:lstStyle>
            <a:lvl1pPr algn="r">
              <a:defRPr/>
            </a:lvl1pPr>
          </a:lstStyle>
          <a:p>
            <a:fld id="{70AE2CFC-707A-40D6-9478-8AA42A44F400}" type="datetime1">
              <a:rPr lang="en-GB" smtClean="0"/>
              <a:t>11/11/2017</a:t>
            </a:fld>
            <a:endParaRPr lang="en-GB" dirty="0"/>
          </a:p>
        </p:txBody>
      </p:sp>
      <p:sp>
        <p:nvSpPr>
          <p:cNvPr id="6" name="Footer Placeholder 5"/>
          <p:cNvSpPr>
            <a:spLocks noGrp="1"/>
          </p:cNvSpPr>
          <p:nvPr>
            <p:ph type="ftr" sz="quarter" idx="11"/>
          </p:nvPr>
        </p:nvSpPr>
        <p:spPr>
          <a:xfrm>
            <a:off x="514350" y="284957"/>
            <a:ext cx="5243619" cy="273844"/>
          </a:xfrm>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a:xfrm>
            <a:off x="8146840" y="285751"/>
            <a:ext cx="482811" cy="273844"/>
          </a:xfrm>
        </p:spPr>
        <p:txBody>
          <a:bodyPr/>
          <a:lstStyle/>
          <a:p>
            <a:fld id="{B31EAD7B-CCC0-452B-A52D-F6968E39A2CA}" type="slidenum">
              <a:rPr lang="en-GB" smtClean="0"/>
              <a:t>‹#›</a:t>
            </a:fld>
            <a:endParaRPr lang="en-GB" dirty="0"/>
          </a:p>
        </p:txBody>
      </p:sp>
      <p:sp>
        <p:nvSpPr>
          <p:cNvPr id="9" name="TextBox 8"/>
          <p:cNvSpPr txBox="1"/>
          <p:nvPr/>
        </p:nvSpPr>
        <p:spPr>
          <a:xfrm>
            <a:off x="357187" y="700088"/>
            <a:ext cx="457200" cy="438582"/>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8238173" y="2025968"/>
            <a:ext cx="457200" cy="438582"/>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1710217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71" y="843527"/>
            <a:ext cx="7609640" cy="1883876"/>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768350" y="2736237"/>
            <a:ext cx="7608491" cy="74991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60839" y="284163"/>
            <a:ext cx="2183130" cy="273844"/>
          </a:xfrm>
        </p:spPr>
        <p:txBody>
          <a:bodyPr/>
          <a:lstStyle>
            <a:lvl1pPr algn="r">
              <a:defRPr/>
            </a:lvl1pPr>
          </a:lstStyle>
          <a:p>
            <a:fld id="{1E42EB19-EEC5-4D32-808A-F6DD633ACAE5}" type="datetime1">
              <a:rPr lang="en-GB" smtClean="0"/>
              <a:t>11/11/2017</a:t>
            </a:fld>
            <a:endParaRPr lang="en-GB" dirty="0"/>
          </a:p>
        </p:txBody>
      </p:sp>
      <p:sp>
        <p:nvSpPr>
          <p:cNvPr id="6" name="Footer Placeholder 5"/>
          <p:cNvSpPr>
            <a:spLocks noGrp="1"/>
          </p:cNvSpPr>
          <p:nvPr>
            <p:ph type="ftr" sz="quarter" idx="11"/>
          </p:nvPr>
        </p:nvSpPr>
        <p:spPr>
          <a:xfrm>
            <a:off x="514350" y="284163"/>
            <a:ext cx="5243619" cy="273844"/>
          </a:xfrm>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a:xfrm>
            <a:off x="8146840" y="285751"/>
            <a:ext cx="482811" cy="273844"/>
          </a:xfrm>
        </p:spPr>
        <p:txBody>
          <a:bodyPr/>
          <a:lstStyle/>
          <a:p>
            <a:fld id="{B31EAD7B-CCC0-452B-A52D-F6968E39A2CA}" type="slidenum">
              <a:rPr lang="en-GB" smtClean="0"/>
              <a:t>‹#›</a:t>
            </a:fld>
            <a:endParaRPr lang="en-GB" dirty="0"/>
          </a:p>
        </p:txBody>
      </p:sp>
    </p:spTree>
    <p:extLst>
      <p:ext uri="{BB962C8B-B14F-4D97-AF65-F5344CB8AC3E}">
        <p14:creationId xmlns:p14="http://schemas.microsoft.com/office/powerpoint/2010/main" xmlns="" val="2155578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0" y="571501"/>
            <a:ext cx="6457949" cy="9779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514350" y="1651560"/>
            <a:ext cx="2592324" cy="46299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514349" y="2178424"/>
            <a:ext cx="2592324" cy="248559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276600" y="1650999"/>
            <a:ext cx="2592324" cy="469901"/>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275144" y="2178050"/>
            <a:ext cx="2592324" cy="248596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6038850" y="1644649"/>
            <a:ext cx="2592324" cy="469901"/>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6038851" y="2178424"/>
            <a:ext cx="2592324" cy="248559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BF743F0-F538-4123-8A05-AF6C34647783}" type="datetime1">
              <a:rPr lang="en-GB" smtClean="0"/>
              <a:t>11/11/2017</a:t>
            </a:fld>
            <a:endParaRPr lang="en-GB" dirty="0"/>
          </a:p>
        </p:txBody>
      </p:sp>
      <p:sp>
        <p:nvSpPr>
          <p:cNvPr id="4" name="Footer Placeholder 3"/>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5" name="Slide Number Placeholder 4"/>
          <p:cNvSpPr>
            <a:spLocks noGrp="1"/>
          </p:cNvSpPr>
          <p:nvPr>
            <p:ph type="sldNum" sz="quarter" idx="12"/>
          </p:nvPr>
        </p:nvSpPr>
        <p:spPr/>
        <p:txBody>
          <a:bodyPr/>
          <a:lstStyle/>
          <a:p>
            <a:fld id="{B31EAD7B-CCC0-452B-A52D-F6968E39A2CA}" type="slidenum">
              <a:rPr lang="en-GB" smtClean="0"/>
              <a:t>‹#›</a:t>
            </a:fld>
            <a:endParaRPr lang="en-GB" dirty="0"/>
          </a:p>
        </p:txBody>
      </p:sp>
    </p:spTree>
    <p:extLst>
      <p:ext uri="{BB962C8B-B14F-4D97-AF65-F5344CB8AC3E}">
        <p14:creationId xmlns:p14="http://schemas.microsoft.com/office/powerpoint/2010/main" xmlns="" val="2662808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0" y="571500"/>
            <a:ext cx="6457949" cy="9715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16464" y="3143251"/>
            <a:ext cx="2588687" cy="51207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516464" y="1771650"/>
            <a:ext cx="2588687"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1" name="Text Placeholder 3"/>
          <p:cNvSpPr>
            <a:spLocks noGrp="1"/>
          </p:cNvSpPr>
          <p:nvPr>
            <p:ph type="body" sz="half" idx="18"/>
          </p:nvPr>
        </p:nvSpPr>
        <p:spPr>
          <a:xfrm>
            <a:off x="516464" y="3655324"/>
            <a:ext cx="2588687" cy="100869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280699" y="3143251"/>
            <a:ext cx="2586701" cy="51207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280697" y="1771650"/>
            <a:ext cx="2586702"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19"/>
          </p:nvPr>
        </p:nvSpPr>
        <p:spPr>
          <a:xfrm>
            <a:off x="3280699" y="3655323"/>
            <a:ext cx="2586701" cy="100869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6037299" y="3143251"/>
            <a:ext cx="2592352" cy="51207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6037392" y="1771650"/>
            <a:ext cx="258590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7" name="Text Placeholder 3"/>
          <p:cNvSpPr>
            <a:spLocks noGrp="1"/>
          </p:cNvSpPr>
          <p:nvPr>
            <p:ph type="body" sz="half" idx="20"/>
          </p:nvPr>
        </p:nvSpPr>
        <p:spPr>
          <a:xfrm>
            <a:off x="6037299" y="3655322"/>
            <a:ext cx="2589334" cy="100869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F0C781-17FF-427C-9E92-EBA8B34429DF}" type="datetime1">
              <a:rPr lang="en-GB" smtClean="0"/>
              <a:t>11/11/2017</a:t>
            </a:fld>
            <a:endParaRPr lang="en-GB" dirty="0"/>
          </a:p>
        </p:txBody>
      </p:sp>
      <p:sp>
        <p:nvSpPr>
          <p:cNvPr id="4" name="Footer Placeholder 3"/>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5" name="Slide Number Placeholder 4"/>
          <p:cNvSpPr>
            <a:spLocks noGrp="1"/>
          </p:cNvSpPr>
          <p:nvPr>
            <p:ph type="sldNum" sz="quarter" idx="12"/>
          </p:nvPr>
        </p:nvSpPr>
        <p:spPr/>
        <p:txBody>
          <a:bodyPr/>
          <a:lstStyle/>
          <a:p>
            <a:fld id="{B31EAD7B-CCC0-452B-A52D-F6968E39A2CA}" type="slidenum">
              <a:rPr lang="en-GB" smtClean="0"/>
              <a:t>‹#›</a:t>
            </a:fld>
            <a:endParaRPr lang="en-GB" dirty="0"/>
          </a:p>
        </p:txBody>
      </p:sp>
    </p:spTree>
    <p:extLst>
      <p:ext uri="{BB962C8B-B14F-4D97-AF65-F5344CB8AC3E}">
        <p14:creationId xmlns:p14="http://schemas.microsoft.com/office/powerpoint/2010/main" xmlns="" val="2029128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4350" y="1645920"/>
            <a:ext cx="8115300" cy="301809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D1C654-05DA-4CFC-82C8-6528DD09D114}" type="datetime1">
              <a:rPr lang="en-GB" smtClean="0"/>
              <a:t>11/11/2017</a:t>
            </a:fld>
            <a:endParaRPr lang="en-GB" dirty="0"/>
          </a:p>
        </p:txBody>
      </p:sp>
      <p:sp>
        <p:nvSpPr>
          <p:cNvPr id="5" name="Footer Placeholder 4"/>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6" name="Slide Number Placeholder 5"/>
          <p:cNvSpPr>
            <a:spLocks noGrp="1"/>
          </p:cNvSpPr>
          <p:nvPr>
            <p:ph type="sldNum" sz="quarter" idx="12"/>
          </p:nvPr>
        </p:nvSpPr>
        <p:spPr/>
        <p:txBody>
          <a:bodyPr/>
          <a:lstStyle/>
          <a:p>
            <a:fld id="{B31EAD7B-CCC0-452B-A52D-F6968E39A2CA}" type="slidenum">
              <a:rPr lang="en-GB" smtClean="0"/>
              <a:t>‹#›</a:t>
            </a:fld>
            <a:endParaRPr lang="en-GB" dirty="0"/>
          </a:p>
        </p:txBody>
      </p:sp>
    </p:spTree>
    <p:extLst>
      <p:ext uri="{BB962C8B-B14F-4D97-AF65-F5344CB8AC3E}">
        <p14:creationId xmlns:p14="http://schemas.microsoft.com/office/powerpoint/2010/main" xmlns="" val="1097303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3281362"/>
            <a:ext cx="9144000" cy="1862138"/>
          </a:xfrm>
          <a:prstGeom prst="rect">
            <a:avLst/>
          </a:prstGeom>
        </p:spPr>
      </p:pic>
      <p:sp>
        <p:nvSpPr>
          <p:cNvPr id="2" name="Vertical Title 1"/>
          <p:cNvSpPr>
            <a:spLocks noGrp="1"/>
          </p:cNvSpPr>
          <p:nvPr>
            <p:ph type="title" orient="vert"/>
          </p:nvPr>
        </p:nvSpPr>
        <p:spPr>
          <a:xfrm>
            <a:off x="7086600" y="558800"/>
            <a:ext cx="1543050" cy="2927350"/>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8351" y="558800"/>
            <a:ext cx="6153151" cy="2927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860839" y="284957"/>
            <a:ext cx="2183130" cy="273844"/>
          </a:xfrm>
        </p:spPr>
        <p:txBody>
          <a:bodyPr/>
          <a:lstStyle>
            <a:lvl1pPr algn="r">
              <a:defRPr/>
            </a:lvl1pPr>
          </a:lstStyle>
          <a:p>
            <a:fld id="{05FA7F73-BF8C-42CA-99F7-3175B2369D57}" type="datetime1">
              <a:rPr lang="en-GB" smtClean="0"/>
              <a:t>11/11/2017</a:t>
            </a:fld>
            <a:endParaRPr lang="en-GB" dirty="0"/>
          </a:p>
        </p:txBody>
      </p:sp>
      <p:sp>
        <p:nvSpPr>
          <p:cNvPr id="5" name="Footer Placeholder 4"/>
          <p:cNvSpPr>
            <a:spLocks noGrp="1"/>
          </p:cNvSpPr>
          <p:nvPr>
            <p:ph type="ftr" sz="quarter" idx="11"/>
          </p:nvPr>
        </p:nvSpPr>
        <p:spPr>
          <a:xfrm>
            <a:off x="514350" y="285751"/>
            <a:ext cx="5243619" cy="273844"/>
          </a:xfrm>
        </p:spPr>
        <p:txBody>
          <a:bodyPr/>
          <a:lstStyle>
            <a:lvl1pPr>
              <a:defRPr sz="700"/>
            </a:lvl1pPr>
          </a:lstStyle>
          <a:p>
            <a:r>
              <a:rPr lang="en-GB" dirty="0" smtClean="0"/>
              <a:t>Samuel Simpson Centre Number: 51339 Candidate Number: 6041</a:t>
            </a:r>
            <a:endParaRPr lang="en-GB" dirty="0"/>
          </a:p>
        </p:txBody>
      </p:sp>
      <p:sp>
        <p:nvSpPr>
          <p:cNvPr id="6" name="Slide Number Placeholder 5"/>
          <p:cNvSpPr>
            <a:spLocks noGrp="1"/>
          </p:cNvSpPr>
          <p:nvPr>
            <p:ph type="sldNum" sz="quarter" idx="12"/>
          </p:nvPr>
        </p:nvSpPr>
        <p:spPr>
          <a:xfrm>
            <a:off x="8146840" y="285751"/>
            <a:ext cx="482811" cy="273844"/>
          </a:xfrm>
        </p:spPr>
        <p:txBody>
          <a:bodyPr/>
          <a:lstStyle/>
          <a:p>
            <a:fld id="{B31EAD7B-CCC0-452B-A52D-F6968E39A2CA}" type="slidenum">
              <a:rPr lang="en-GB" smtClean="0"/>
              <a:t>‹#›</a:t>
            </a:fld>
            <a:endParaRPr lang="en-GB" dirty="0"/>
          </a:p>
        </p:txBody>
      </p:sp>
    </p:spTree>
    <p:extLst>
      <p:ext uri="{BB962C8B-B14F-4D97-AF65-F5344CB8AC3E}">
        <p14:creationId xmlns:p14="http://schemas.microsoft.com/office/powerpoint/2010/main" xmlns="" val="1926126265"/>
      </p:ext>
    </p:extLst>
  </p:cSld>
  <p:clrMapOvr>
    <a:masterClrMapping/>
  </p:clrMapOvr>
  <p:extLst mod="1">
    <p:ext uri="{DCECCB84-F9BA-43D5-87BE-67443E8EF086}">
      <p15:sldGuideLst xmlns:p15="http://schemas.microsoft.com/office/powerpoint/2012/main" xmlns=""/>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BFAA76-B432-43B8-B874-C0980766D4A7}" type="datetime1">
              <a:rPr lang="en-GB" smtClean="0"/>
              <a:t>11/11/2017</a:t>
            </a:fld>
            <a:endParaRPr lang="en-GB" dirty="0"/>
          </a:p>
        </p:txBody>
      </p:sp>
      <p:sp>
        <p:nvSpPr>
          <p:cNvPr id="5" name="Footer Placeholder 4"/>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6" name="Slide Number Placeholder 5"/>
          <p:cNvSpPr>
            <a:spLocks noGrp="1"/>
          </p:cNvSpPr>
          <p:nvPr>
            <p:ph type="sldNum" sz="quarter" idx="12"/>
          </p:nvPr>
        </p:nvSpPr>
        <p:spPr/>
        <p:txBody>
          <a:bodyPr/>
          <a:lstStyle/>
          <a:p>
            <a:fld id="{B31EAD7B-CCC0-452B-A52D-F6968E39A2CA}" type="slidenum">
              <a:rPr lang="en-GB" smtClean="0"/>
              <a:t>‹#›</a:t>
            </a:fld>
            <a:endParaRPr lang="en-GB" dirty="0"/>
          </a:p>
        </p:txBody>
      </p:sp>
    </p:spTree>
    <p:extLst>
      <p:ext uri="{BB962C8B-B14F-4D97-AF65-F5344CB8AC3E}">
        <p14:creationId xmlns:p14="http://schemas.microsoft.com/office/powerpoint/2010/main" xmlns="" val="2140751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2" y="565150"/>
            <a:ext cx="8115299" cy="2101451"/>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768350" y="2731295"/>
            <a:ext cx="7867650" cy="716756"/>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860839" y="285751"/>
            <a:ext cx="2183130" cy="273844"/>
          </a:xfrm>
        </p:spPr>
        <p:txBody>
          <a:bodyPr/>
          <a:lstStyle>
            <a:lvl1pPr algn="r">
              <a:defRPr/>
            </a:lvl1pPr>
          </a:lstStyle>
          <a:p>
            <a:fld id="{0271949F-2691-4C32-A4B2-FF05DEDF4CB3}" type="datetime1">
              <a:rPr lang="en-GB" smtClean="0"/>
              <a:t>11/11/2017</a:t>
            </a:fld>
            <a:endParaRPr lang="en-GB" dirty="0"/>
          </a:p>
        </p:txBody>
      </p:sp>
      <p:sp>
        <p:nvSpPr>
          <p:cNvPr id="5" name="Footer Placeholder 4"/>
          <p:cNvSpPr>
            <a:spLocks noGrp="1"/>
          </p:cNvSpPr>
          <p:nvPr>
            <p:ph type="ftr" sz="quarter" idx="11"/>
          </p:nvPr>
        </p:nvSpPr>
        <p:spPr>
          <a:xfrm>
            <a:off x="539552" y="4731990"/>
            <a:ext cx="5243619" cy="273049"/>
          </a:xfrm>
        </p:spPr>
        <p:txBody>
          <a:bodyPr/>
          <a:lstStyle>
            <a:lvl1pPr>
              <a:defRPr sz="700"/>
            </a:lvl1pPr>
          </a:lstStyle>
          <a:p>
            <a:r>
              <a:rPr lang="en-GB" dirty="0" smtClean="0"/>
              <a:t>Samuel Simpson Centre Number: 51339 Candidate Number: 6041</a:t>
            </a:r>
            <a:endParaRPr lang="en-GB" dirty="0"/>
          </a:p>
        </p:txBody>
      </p:sp>
      <p:sp>
        <p:nvSpPr>
          <p:cNvPr id="6" name="Slide Number Placeholder 5"/>
          <p:cNvSpPr>
            <a:spLocks noGrp="1"/>
          </p:cNvSpPr>
          <p:nvPr>
            <p:ph type="sldNum" sz="quarter" idx="12"/>
          </p:nvPr>
        </p:nvSpPr>
        <p:spPr>
          <a:xfrm>
            <a:off x="8146840" y="285751"/>
            <a:ext cx="482811" cy="273844"/>
          </a:xfrm>
        </p:spPr>
        <p:txBody>
          <a:bodyPr/>
          <a:lstStyle/>
          <a:p>
            <a:fld id="{B31EAD7B-CCC0-452B-A52D-F6968E39A2CA}" type="slidenum">
              <a:rPr lang="en-GB" smtClean="0"/>
              <a:t>‹#›</a:t>
            </a:fld>
            <a:endParaRPr lang="en-GB" dirty="0"/>
          </a:p>
        </p:txBody>
      </p:sp>
    </p:spTree>
    <p:extLst>
      <p:ext uri="{BB962C8B-B14F-4D97-AF65-F5344CB8AC3E}">
        <p14:creationId xmlns:p14="http://schemas.microsoft.com/office/powerpoint/2010/main" xmlns="" val="3602120092"/>
      </p:ext>
    </p:extLst>
  </p:cSld>
  <p:clrMapOvr>
    <a:masterClrMapping/>
  </p:clrMapOvr>
  <p:extLst mod="1">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4350" y="1645920"/>
            <a:ext cx="4000500" cy="30180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645920"/>
            <a:ext cx="4000500" cy="30180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8BAB9B8-E418-4B3A-9E0B-224A133FFA87}" type="datetime1">
              <a:rPr lang="en-GB" smtClean="0"/>
              <a:t>11/11/2017</a:t>
            </a:fld>
            <a:endParaRPr lang="en-GB" dirty="0"/>
          </a:p>
        </p:txBody>
      </p:sp>
      <p:sp>
        <p:nvSpPr>
          <p:cNvPr id="6" name="Footer Placeholder 5"/>
          <p:cNvSpPr>
            <a:spLocks noGrp="1"/>
          </p:cNvSpPr>
          <p:nvPr>
            <p:ph type="ftr" sz="quarter" idx="11"/>
          </p:nvPr>
        </p:nvSpPr>
        <p:spPr>
          <a:xfrm>
            <a:off x="35496" y="4766885"/>
            <a:ext cx="5829300" cy="273844"/>
          </a:xfrm>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p:txBody>
          <a:bodyPr/>
          <a:lstStyle/>
          <a:p>
            <a:fld id="{B31EAD7B-CCC0-452B-A52D-F6968E39A2CA}" type="slidenum">
              <a:rPr lang="en-GB" smtClean="0"/>
              <a:t>‹#›</a:t>
            </a:fld>
            <a:endParaRPr lang="en-GB" dirty="0"/>
          </a:p>
        </p:txBody>
      </p:sp>
    </p:spTree>
    <p:extLst>
      <p:ext uri="{BB962C8B-B14F-4D97-AF65-F5344CB8AC3E}">
        <p14:creationId xmlns:p14="http://schemas.microsoft.com/office/powerpoint/2010/main" xmlns="" val="2330596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571500"/>
            <a:ext cx="6457950" cy="97155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85808" y="1637852"/>
            <a:ext cx="3809993" cy="617934"/>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4350" y="2349501"/>
            <a:ext cx="3983831" cy="23145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00600" y="1637852"/>
            <a:ext cx="3829050" cy="617934"/>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349501"/>
            <a:ext cx="4000500" cy="23145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0EC2EA7-F727-4BC8-8E6B-1AEA9D0EC18A}" type="datetime1">
              <a:rPr lang="en-GB" smtClean="0"/>
              <a:t>11/11/2017</a:t>
            </a:fld>
            <a:endParaRPr lang="en-GB" dirty="0"/>
          </a:p>
        </p:txBody>
      </p:sp>
      <p:sp>
        <p:nvSpPr>
          <p:cNvPr id="8" name="Footer Placeholder 7"/>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9" name="Slide Number Placeholder 8"/>
          <p:cNvSpPr>
            <a:spLocks noGrp="1"/>
          </p:cNvSpPr>
          <p:nvPr>
            <p:ph type="sldNum" sz="quarter" idx="12"/>
          </p:nvPr>
        </p:nvSpPr>
        <p:spPr/>
        <p:txBody>
          <a:bodyPr/>
          <a:lstStyle/>
          <a:p>
            <a:fld id="{B31EAD7B-CCC0-452B-A52D-F6968E39A2CA}" type="slidenum">
              <a:rPr lang="en-GB" smtClean="0"/>
              <a:t>‹#›</a:t>
            </a:fld>
            <a:endParaRPr lang="en-GB" dirty="0"/>
          </a:p>
        </p:txBody>
      </p:sp>
    </p:spTree>
    <p:extLst>
      <p:ext uri="{BB962C8B-B14F-4D97-AF65-F5344CB8AC3E}">
        <p14:creationId xmlns:p14="http://schemas.microsoft.com/office/powerpoint/2010/main" xmlns="" val="716105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BEF67E6-67C5-4786-82C7-76DC617B1B73}" type="datetime1">
              <a:rPr lang="en-GB" smtClean="0"/>
              <a:t>11/11/2017</a:t>
            </a:fld>
            <a:endParaRPr lang="en-GB" dirty="0"/>
          </a:p>
        </p:txBody>
      </p:sp>
      <p:sp>
        <p:nvSpPr>
          <p:cNvPr id="4" name="Footer Placeholder 3"/>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5" name="Slide Number Placeholder 4"/>
          <p:cNvSpPr>
            <a:spLocks noGrp="1"/>
          </p:cNvSpPr>
          <p:nvPr>
            <p:ph type="sldNum" sz="quarter" idx="12"/>
          </p:nvPr>
        </p:nvSpPr>
        <p:spPr/>
        <p:txBody>
          <a:bodyPr/>
          <a:lstStyle/>
          <a:p>
            <a:fld id="{B31EAD7B-CCC0-452B-A52D-F6968E39A2CA}" type="slidenum">
              <a:rPr lang="en-GB" smtClean="0"/>
              <a:t>‹#›</a:t>
            </a:fld>
            <a:endParaRPr lang="en-GB" dirty="0"/>
          </a:p>
        </p:txBody>
      </p:sp>
    </p:spTree>
    <p:extLst>
      <p:ext uri="{BB962C8B-B14F-4D97-AF65-F5344CB8AC3E}">
        <p14:creationId xmlns:p14="http://schemas.microsoft.com/office/powerpoint/2010/main" xmlns="" val="1003738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F389A1-87BC-4E6A-BE7F-419811AD5C8A}" type="datetime1">
              <a:rPr lang="en-GB" smtClean="0"/>
              <a:t>11/11/2017</a:t>
            </a:fld>
            <a:endParaRPr lang="en-GB" dirty="0"/>
          </a:p>
        </p:txBody>
      </p:sp>
      <p:sp>
        <p:nvSpPr>
          <p:cNvPr id="3" name="Footer Placeholder 2"/>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4" name="Slide Number Placeholder 3"/>
          <p:cNvSpPr>
            <a:spLocks noGrp="1"/>
          </p:cNvSpPr>
          <p:nvPr>
            <p:ph type="sldNum" sz="quarter" idx="12"/>
          </p:nvPr>
        </p:nvSpPr>
        <p:spPr/>
        <p:txBody>
          <a:bodyPr/>
          <a:lstStyle/>
          <a:p>
            <a:fld id="{B31EAD7B-CCC0-452B-A52D-F6968E39A2CA}" type="slidenum">
              <a:rPr lang="en-GB" smtClean="0"/>
              <a:t>‹#›</a:t>
            </a:fld>
            <a:endParaRPr lang="en-GB" dirty="0"/>
          </a:p>
        </p:txBody>
      </p:sp>
    </p:spTree>
    <p:extLst>
      <p:ext uri="{BB962C8B-B14F-4D97-AF65-F5344CB8AC3E}">
        <p14:creationId xmlns:p14="http://schemas.microsoft.com/office/powerpoint/2010/main" xmlns="" val="4099931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3086100" cy="120015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3746686" y="560070"/>
            <a:ext cx="4882964" cy="410394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14350" y="2343150"/>
            <a:ext cx="3086100" cy="232086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095436-EB8E-4E47-BA57-8EDE75C0D660}" type="datetime1">
              <a:rPr lang="en-GB" smtClean="0"/>
              <a:t>11/11/2017</a:t>
            </a:fld>
            <a:endParaRPr lang="en-GB" dirty="0"/>
          </a:p>
        </p:txBody>
      </p:sp>
      <p:sp>
        <p:nvSpPr>
          <p:cNvPr id="6" name="Footer Placeholder 5"/>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p:txBody>
          <a:bodyPr/>
          <a:lstStyle/>
          <a:p>
            <a:fld id="{B31EAD7B-CCC0-452B-A52D-F6968E39A2CA}" type="slidenum">
              <a:rPr lang="en-GB" smtClean="0"/>
              <a:t>‹#›</a:t>
            </a:fld>
            <a:endParaRPr lang="en-GB" dirty="0"/>
          </a:p>
        </p:txBody>
      </p:sp>
    </p:spTree>
    <p:extLst>
      <p:ext uri="{BB962C8B-B14F-4D97-AF65-F5344CB8AC3E}">
        <p14:creationId xmlns:p14="http://schemas.microsoft.com/office/powerpoint/2010/main" xmlns="" val="3837466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5154930" cy="120015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895928" y="563432"/>
            <a:ext cx="2733722" cy="410058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514350" y="2343150"/>
            <a:ext cx="5154930" cy="232086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02744D-4A4F-4A96-8EC9-FCBA5A985068}" type="datetime1">
              <a:rPr lang="en-GB" smtClean="0"/>
              <a:t>11/11/2017</a:t>
            </a:fld>
            <a:endParaRPr lang="en-GB" dirty="0"/>
          </a:p>
        </p:txBody>
      </p:sp>
      <p:sp>
        <p:nvSpPr>
          <p:cNvPr id="6" name="Footer Placeholder 5"/>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p:txBody>
          <a:bodyPr/>
          <a:lstStyle/>
          <a:p>
            <a:fld id="{B31EAD7B-CCC0-452B-A52D-F6968E39A2CA}" type="slidenum">
              <a:rPr lang="en-GB" smtClean="0"/>
              <a:t>‹#›</a:t>
            </a:fld>
            <a:endParaRPr lang="en-GB" dirty="0"/>
          </a:p>
        </p:txBody>
      </p:sp>
    </p:spTree>
    <p:extLst>
      <p:ext uri="{BB962C8B-B14F-4D97-AF65-F5344CB8AC3E}">
        <p14:creationId xmlns:p14="http://schemas.microsoft.com/office/powerpoint/2010/main" xmlns="" val="2394907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cstate="print">
            <a:extLst>
              <a:ext uri="{28A0092B-C50C-407E-A947-70E740481C1C}">
                <a14:useLocalDpi xmlns:a14="http://schemas.microsoft.com/office/drawing/2010/main" xmlns=""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573280"/>
            <a:ext cx="6457950" cy="96977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4350" y="1645920"/>
            <a:ext cx="8115300" cy="30180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46520" y="4767264"/>
            <a:ext cx="2183130" cy="273844"/>
          </a:xfrm>
          <a:prstGeom prst="rect">
            <a:avLst/>
          </a:prstGeom>
        </p:spPr>
        <p:txBody>
          <a:bodyPr vert="horz" lIns="91440" tIns="45720" rIns="91440" bIns="45720" rtlCol="0" anchor="ctr"/>
          <a:lstStyle>
            <a:lvl1pPr algn="r">
              <a:defRPr sz="1050">
                <a:solidFill>
                  <a:schemeClr val="tx1">
                    <a:tint val="75000"/>
                  </a:schemeClr>
                </a:solidFill>
              </a:defRPr>
            </a:lvl1pPr>
          </a:lstStyle>
          <a:p>
            <a:fld id="{0BC498C7-77CC-4A0B-BF01-962B9B8DC281}" type="datetime1">
              <a:rPr lang="en-GB" smtClean="0"/>
              <a:t>11/11/2017</a:t>
            </a:fld>
            <a:endParaRPr lang="en-GB" dirty="0"/>
          </a:p>
        </p:txBody>
      </p:sp>
      <p:sp>
        <p:nvSpPr>
          <p:cNvPr id="5" name="Footer Placeholder 4"/>
          <p:cNvSpPr>
            <a:spLocks noGrp="1"/>
          </p:cNvSpPr>
          <p:nvPr>
            <p:ph type="ftr" sz="quarter" idx="3"/>
          </p:nvPr>
        </p:nvSpPr>
        <p:spPr>
          <a:xfrm>
            <a:off x="514350" y="4766885"/>
            <a:ext cx="5829300" cy="273844"/>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GB" dirty="0" smtClean="0"/>
              <a:t>Samuel Simpson Centre Number: 51339 Candidate Number: 6041</a:t>
            </a:r>
          </a:p>
        </p:txBody>
      </p:sp>
      <p:sp>
        <p:nvSpPr>
          <p:cNvPr id="6" name="Slide Number Placeholder 5"/>
          <p:cNvSpPr>
            <a:spLocks noGrp="1"/>
          </p:cNvSpPr>
          <p:nvPr>
            <p:ph type="sldNum" sz="quarter" idx="4"/>
          </p:nvPr>
        </p:nvSpPr>
        <p:spPr>
          <a:xfrm>
            <a:off x="6572250" y="285751"/>
            <a:ext cx="2057400" cy="273844"/>
          </a:xfrm>
          <a:prstGeom prst="rect">
            <a:avLst/>
          </a:prstGeom>
        </p:spPr>
        <p:txBody>
          <a:bodyPr vert="horz" lIns="91440" tIns="45720" rIns="91440" bIns="45720" rtlCol="0" anchor="ctr"/>
          <a:lstStyle>
            <a:lvl1pPr algn="r">
              <a:defRPr sz="1050">
                <a:solidFill>
                  <a:schemeClr val="tx1">
                    <a:tint val="75000"/>
                  </a:schemeClr>
                </a:solidFill>
              </a:defRPr>
            </a:lvl1pPr>
          </a:lstStyle>
          <a:p>
            <a:fld id="{B31EAD7B-CCC0-452B-A52D-F6968E39A2CA}" type="slidenum">
              <a:rPr lang="en-GB" smtClean="0"/>
              <a:t>‹#›</a:t>
            </a:fld>
            <a:endParaRPr lang="en-GB" dirty="0"/>
          </a:p>
        </p:txBody>
      </p:sp>
    </p:spTree>
    <p:extLst>
      <p:ext uri="{BB962C8B-B14F-4D97-AF65-F5344CB8AC3E}">
        <p14:creationId xmlns:p14="http://schemas.microsoft.com/office/powerpoint/2010/main" xmlns="" val="38605500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4.xml"/><Relationship Id="rId6"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14.png"/><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microsoft.com/office/2007/relationships/hdphoto" Target="../media/hdphoto6.wdp"/><Relationship Id="rId2" Type="http://schemas.openxmlformats.org/officeDocument/2006/relationships/chart" Target="../charts/chart6.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 Id="rId9" Type="http://schemas.microsoft.com/office/2007/relationships/hdphoto" Target="../media/hdphoto7.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hyperlink" Target="http://wiki.openmusiclabs.com/wiki/ArduinoFHT"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fastled.io/"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8.v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3.v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14.v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15.v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6.xml"/><Relationship Id="rId1" Type="http://schemas.openxmlformats.org/officeDocument/2006/relationships/vmlDrawing" Target="../drawings/vmlDrawing16.v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smtClean="0"/>
              <a:t>Controlled Assessment</a:t>
            </a:r>
            <a:endParaRPr lang="en-GB" dirty="0"/>
          </a:p>
        </p:txBody>
      </p:sp>
      <p:sp>
        <p:nvSpPr>
          <p:cNvPr id="3" name="Subtitle 2"/>
          <p:cNvSpPr>
            <a:spLocks noGrp="1"/>
          </p:cNvSpPr>
          <p:nvPr>
            <p:ph type="subTitle" idx="1"/>
          </p:nvPr>
        </p:nvSpPr>
        <p:spPr/>
        <p:txBody>
          <a:bodyPr>
            <a:noAutofit/>
          </a:bodyPr>
          <a:lstStyle/>
          <a:p>
            <a:r>
              <a:rPr lang="en-GB" sz="900" dirty="0" smtClean="0"/>
              <a:t>Samuel Simpson</a:t>
            </a:r>
          </a:p>
          <a:p>
            <a:r>
              <a:rPr lang="en-GB" sz="900" dirty="0" smtClean="0"/>
              <a:t>Centre Number: 51339</a:t>
            </a:r>
          </a:p>
          <a:p>
            <a:r>
              <a:rPr lang="en-GB" sz="900" dirty="0" smtClean="0"/>
              <a:t>Candidate Number: </a:t>
            </a:r>
            <a:r>
              <a:rPr lang="en-GB" sz="900" dirty="0" smtClean="0"/>
              <a:t>6041</a:t>
            </a:r>
            <a:endParaRPr lang="en-GB" sz="9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Similar Products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grpSp>
        <p:nvGrpSpPr>
          <p:cNvPr id="15" name="Group 14"/>
          <p:cNvGrpSpPr/>
          <p:nvPr/>
        </p:nvGrpSpPr>
        <p:grpSpPr>
          <a:xfrm>
            <a:off x="971600" y="915566"/>
            <a:ext cx="1852569" cy="1968219"/>
            <a:chOff x="971600" y="915566"/>
            <a:chExt cx="1852569" cy="1968219"/>
          </a:xfrm>
        </p:grpSpPr>
        <p:pic>
          <p:nvPicPr>
            <p:cNvPr id="11" name="Picture 5" descr="http://i.ebayimg.com/images/g/AisAAOSwZVlXqNt1/s-l1600.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l="4969" t="5963" r="7310" b="10969"/>
            <a:stretch>
              <a:fillRect/>
            </a:stretch>
          </p:blipFill>
          <p:spPr bwMode="auto">
            <a:xfrm>
              <a:off x="971600" y="1185596"/>
              <a:ext cx="1852569" cy="1698189"/>
            </a:xfrm>
            <a:prstGeom prst="roundRect">
              <a:avLst>
                <a:gd name="adj" fmla="val 22708"/>
              </a:avLst>
            </a:prstGeom>
            <a:noFill/>
            <a:extLst>
              <a:ext uri="{909E8E84-426E-40DD-AFC4-6F175D3DCCD1}">
                <a14:hiddenFill xmlns="" xmlns:a14="http://schemas.microsoft.com/office/drawing/2010/main">
                  <a:solidFill>
                    <a:srgbClr val="FFFFFF"/>
                  </a:solidFill>
                </a14:hiddenFill>
              </a:ext>
            </a:extLst>
          </p:spPr>
        </p:pic>
        <p:sp>
          <p:nvSpPr>
            <p:cNvPr id="12" name="Rectangle 11"/>
            <p:cNvSpPr/>
            <p:nvPr/>
          </p:nvSpPr>
          <p:spPr>
            <a:xfrm>
              <a:off x="1259632" y="915566"/>
              <a:ext cx="1398140" cy="261610"/>
            </a:xfrm>
            <a:prstGeom prst="rect">
              <a:avLst/>
            </a:prstGeom>
          </p:spPr>
          <p:txBody>
            <a:bodyPr wrap="none">
              <a:spAutoFit/>
            </a:bodyPr>
            <a:lstStyle/>
            <a:p>
              <a:r>
                <a:rPr lang="en-GB" sz="1050" dirty="0"/>
                <a:t>RGB 32*32 Screen</a:t>
              </a:r>
            </a:p>
          </p:txBody>
        </p:sp>
      </p:grpSp>
      <p:grpSp>
        <p:nvGrpSpPr>
          <p:cNvPr id="16" name="Group 15"/>
          <p:cNvGrpSpPr/>
          <p:nvPr/>
        </p:nvGrpSpPr>
        <p:grpSpPr>
          <a:xfrm>
            <a:off x="6156176" y="1563638"/>
            <a:ext cx="2743490" cy="2304256"/>
            <a:chOff x="6156176" y="1563638"/>
            <a:chExt cx="2743490" cy="2304256"/>
          </a:xfrm>
        </p:grpSpPr>
        <p:pic>
          <p:nvPicPr>
            <p:cNvPr id="6" name="Picture 3" descr="http://i.ebayimg.com/images/g/blYAAOSwpLN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t="11306" b="15202"/>
            <a:stretch>
              <a:fillRect/>
            </a:stretch>
          </p:blipFill>
          <p:spPr bwMode="auto">
            <a:xfrm>
              <a:off x="6156176" y="1851670"/>
              <a:ext cx="2743490" cy="2016224"/>
            </a:xfrm>
            <a:prstGeom prst="roundRect">
              <a:avLst>
                <a:gd name="adj" fmla="val 50000"/>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p:nvSpPr>
          <p:spPr>
            <a:xfrm>
              <a:off x="6444208" y="1563638"/>
              <a:ext cx="2210862" cy="261610"/>
            </a:xfrm>
            <a:prstGeom prst="rect">
              <a:avLst/>
            </a:prstGeom>
          </p:spPr>
          <p:txBody>
            <a:bodyPr wrap="none">
              <a:spAutoFit/>
            </a:bodyPr>
            <a:lstStyle/>
            <a:p>
              <a:r>
                <a:rPr lang="en-GB" sz="1100" dirty="0" smtClean="0"/>
                <a:t>MS3264 V3 digital Level Meter</a:t>
              </a:r>
              <a:endParaRPr lang="en-GB" sz="1100" dirty="0"/>
            </a:p>
          </p:txBody>
        </p:sp>
      </p:grpSp>
      <p:grpSp>
        <p:nvGrpSpPr>
          <p:cNvPr id="17" name="Group 16"/>
          <p:cNvGrpSpPr/>
          <p:nvPr/>
        </p:nvGrpSpPr>
        <p:grpSpPr>
          <a:xfrm>
            <a:off x="3779912" y="3003798"/>
            <a:ext cx="2304256" cy="1800200"/>
            <a:chOff x="3779912" y="3003798"/>
            <a:chExt cx="2304256" cy="1800200"/>
          </a:xfrm>
        </p:grpSpPr>
        <p:pic>
          <p:nvPicPr>
            <p:cNvPr id="7"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779912" y="3361534"/>
              <a:ext cx="2304256" cy="1442464"/>
            </a:xfrm>
            <a:prstGeom prst="roundRect">
              <a:avLst>
                <a:gd name="adj" fmla="val 35537"/>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4" name="Rectangle 13"/>
            <p:cNvSpPr/>
            <p:nvPr/>
          </p:nvSpPr>
          <p:spPr>
            <a:xfrm>
              <a:off x="4147801" y="3003798"/>
              <a:ext cx="1720343" cy="261610"/>
            </a:xfrm>
            <a:prstGeom prst="rect">
              <a:avLst/>
            </a:prstGeom>
          </p:spPr>
          <p:txBody>
            <a:bodyPr wrap="none">
              <a:spAutoFit/>
            </a:bodyPr>
            <a:lstStyle/>
            <a:p>
              <a:r>
                <a:rPr lang="en-GB" sz="1100" dirty="0" smtClean="0"/>
                <a:t>8*8 Audio Level Meter </a:t>
              </a:r>
              <a:endParaRPr lang="en-GB" sz="1100" dirty="0"/>
            </a:p>
          </p:txBody>
        </p:sp>
      </p:grpSp>
      <p:grpSp>
        <p:nvGrpSpPr>
          <p:cNvPr id="19" name="Group 18"/>
          <p:cNvGrpSpPr/>
          <p:nvPr/>
        </p:nvGrpSpPr>
        <p:grpSpPr>
          <a:xfrm>
            <a:off x="3239737" y="1275606"/>
            <a:ext cx="2484391" cy="1584176"/>
            <a:chOff x="3239737" y="1275606"/>
            <a:chExt cx="2484391" cy="1584176"/>
          </a:xfrm>
        </p:grpSpPr>
        <p:pic>
          <p:nvPicPr>
            <p:cNvPr id="8" name="Picture 6" descr="http://i.ebayimg.com/images/g/SzYAAOSwv9FXgNZ7/s-l1600.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3239737" y="1503615"/>
              <a:ext cx="2484391" cy="1356167"/>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Rectangle 17"/>
            <p:cNvSpPr/>
            <p:nvPr/>
          </p:nvSpPr>
          <p:spPr>
            <a:xfrm>
              <a:off x="3419872" y="1275606"/>
              <a:ext cx="2295821" cy="253916"/>
            </a:xfrm>
            <a:prstGeom prst="rect">
              <a:avLst/>
            </a:prstGeom>
          </p:spPr>
          <p:txBody>
            <a:bodyPr wrap="none">
              <a:spAutoFit/>
            </a:bodyPr>
            <a:lstStyle/>
            <a:p>
              <a:r>
                <a:rPr lang="en-GB" sz="1050" dirty="0"/>
                <a:t>2.4" LCD Music Spectrum Display</a:t>
              </a:r>
            </a:p>
          </p:txBody>
        </p:sp>
      </p:grpSp>
      <p:grpSp>
        <p:nvGrpSpPr>
          <p:cNvPr id="21" name="Group 20"/>
          <p:cNvGrpSpPr/>
          <p:nvPr/>
        </p:nvGrpSpPr>
        <p:grpSpPr>
          <a:xfrm>
            <a:off x="539552" y="3045609"/>
            <a:ext cx="2742321" cy="1686381"/>
            <a:chOff x="539552" y="3045609"/>
            <a:chExt cx="2742321" cy="1686381"/>
          </a:xfrm>
        </p:grpSpPr>
        <p:pic>
          <p:nvPicPr>
            <p:cNvPr id="9" name="Picture 2" descr="http://47.88.17.41/images/ebay_C947A766D86B465ABFD152E85F4B2082.jpg"/>
            <p:cNvPicPr>
              <a:picLocks noChangeAspect="1" noChangeArrowheads="1"/>
            </p:cNvPicPr>
            <p:nvPr/>
          </p:nvPicPr>
          <p:blipFill rotWithShape="1">
            <a:blip r:embed="rId7" cstate="print">
              <a:extLst>
                <a:ext uri="{BEBA8EAE-BF5A-486C-A8C5-ECC9F3942E4B}">
                  <a14:imgProps xmlns="" xmlns:a14="http://schemas.microsoft.com/office/drawing/2010/main">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539552" y="3297975"/>
              <a:ext cx="2742321" cy="1434015"/>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3568" y="3045609"/>
              <a:ext cx="2199641" cy="246221"/>
            </a:xfrm>
            <a:prstGeom prst="rect">
              <a:avLst/>
            </a:prstGeom>
          </p:spPr>
          <p:txBody>
            <a:bodyPr wrap="none">
              <a:spAutoFit/>
            </a:bodyPr>
            <a:lstStyle/>
            <a:p>
              <a:r>
                <a:rPr lang="en-GB" sz="1000" dirty="0"/>
                <a:t>3.2" LCD Music Spectrum Display</a:t>
              </a:r>
            </a:p>
          </p:txBody>
        </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lstStyle/>
          <a:p>
            <a:r>
              <a:rPr lang="en-GB" dirty="0" smtClean="0"/>
              <a:t>Software</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a:t>
            </a:r>
            <a:endParaRPr lang="en-GB" dirty="0"/>
          </a:p>
        </p:txBody>
      </p:sp>
      <p:sp>
        <p:nvSpPr>
          <p:cNvPr id="3" name="Text Placeholder 2"/>
          <p:cNvSpPr>
            <a:spLocks noGrp="1"/>
          </p:cNvSpPr>
          <p:nvPr>
            <p:ph type="body" idx="1"/>
          </p:nvPr>
        </p:nvSpPr>
        <p:spPr/>
        <p:txBody>
          <a:bodyPr/>
          <a:lstStyle/>
          <a:p>
            <a:r>
              <a:rPr lang="en-GB" dirty="0" smtClean="0"/>
              <a:t>Project Plan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a:t>
            </a:r>
            <a:endParaRPr lang="en-GB" dirty="0"/>
          </a:p>
        </p:txBody>
      </p:sp>
      <p:sp>
        <p:nvSpPr>
          <p:cNvPr id="3" name="Text Placeholder 2"/>
          <p:cNvSpPr>
            <a:spLocks noGrp="1"/>
          </p:cNvSpPr>
          <p:nvPr>
            <p:ph type="body" idx="1"/>
          </p:nvPr>
        </p:nvSpPr>
        <p:spPr/>
        <p:txBody>
          <a:bodyPr/>
          <a:lstStyle/>
          <a:p>
            <a:r>
              <a:rPr lang="en-GB" dirty="0" smtClean="0"/>
              <a:t>Prototyping</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Controlling the LED panels</a:t>
            </a:r>
            <a:endParaRPr lang="en-GB" dirty="0"/>
          </a:p>
        </p:txBody>
      </p:sp>
      <p:sp>
        <p:nvSpPr>
          <p:cNvPr id="3" name="Content Placeholder 2"/>
          <p:cNvSpPr>
            <a:spLocks noGrp="1"/>
          </p:cNvSpPr>
          <p:nvPr>
            <p:ph idx="1"/>
          </p:nvPr>
        </p:nvSpPr>
        <p:spPr/>
        <p:txBody>
          <a:bodyPr/>
          <a:lstStyle/>
          <a:p>
            <a:r>
              <a:rPr lang="en-GB" dirty="0" smtClean="0"/>
              <a:t>The led panels I bought have the LEDS arranged in a vertical snake</a:t>
            </a:r>
          </a:p>
          <a:p>
            <a:r>
              <a:rPr lang="en-GB" dirty="0" smtClean="0"/>
              <a:t>I created some code to convert an XY coordinate into the ID of the pixel</a:t>
            </a:r>
          </a:p>
          <a:p>
            <a:r>
              <a:rPr lang="en-GB" dirty="0" smtClean="0"/>
              <a:t>Diagram</a:t>
            </a:r>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graphicFrame>
        <p:nvGraphicFramePr>
          <p:cNvPr id="6" name="Table 5"/>
          <p:cNvGraphicFramePr>
            <a:graphicFrameLocks noGrp="1"/>
          </p:cNvGraphicFramePr>
          <p:nvPr/>
        </p:nvGraphicFramePr>
        <p:xfrm>
          <a:off x="2123728" y="3219822"/>
          <a:ext cx="6096000" cy="1260664"/>
        </p:xfrm>
        <a:graphic>
          <a:graphicData uri="http://schemas.openxmlformats.org/drawingml/2006/table">
            <a:tbl>
              <a:tblPr/>
              <a:tblGrid>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tblGrid>
              <a:tr h="157583">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Controlling the LED panels: Code</a:t>
            </a:r>
            <a:endParaRPr lang="en-GB" dirty="0"/>
          </a:p>
        </p:txBody>
      </p:sp>
      <p:sp>
        <p:nvSpPr>
          <p:cNvPr id="3" name="Content Placeholder 2"/>
          <p:cNvSpPr>
            <a:spLocks noGrp="1"/>
          </p:cNvSpPr>
          <p:nvPr>
            <p:ph idx="1"/>
          </p:nvPr>
        </p:nvSpPr>
        <p:spPr/>
        <p:txBody>
          <a:bodyPr>
            <a:noAutofit/>
          </a:bodyPr>
          <a:lstStyle/>
          <a:p>
            <a:pPr>
              <a:spcBef>
                <a:spcPts val="0"/>
              </a:spcBef>
              <a:buNone/>
            </a:pPr>
            <a:r>
              <a:rPr lang="en-GB" sz="1100" dirty="0" err="1" smtClean="0"/>
              <a:t>int</a:t>
            </a:r>
            <a:r>
              <a:rPr lang="en-GB" sz="1100" dirty="0" smtClean="0"/>
              <a:t> </a:t>
            </a:r>
            <a:r>
              <a:rPr lang="en-GB" sz="1100" dirty="0" err="1" smtClean="0"/>
              <a:t>PosToIndex</a:t>
            </a:r>
            <a:r>
              <a:rPr lang="en-GB" sz="1100" dirty="0" smtClean="0"/>
              <a:t>(</a:t>
            </a:r>
            <a:r>
              <a:rPr lang="en-GB" sz="1100" dirty="0" err="1" smtClean="0"/>
              <a:t>int</a:t>
            </a:r>
            <a:r>
              <a:rPr lang="en-GB" sz="1100" dirty="0" smtClean="0"/>
              <a:t> </a:t>
            </a:r>
            <a:r>
              <a:rPr lang="en-GB" sz="1100" dirty="0" err="1" smtClean="0"/>
              <a:t>POS_x</a:t>
            </a:r>
            <a:r>
              <a:rPr lang="en-GB" sz="1100" dirty="0" smtClean="0"/>
              <a:t>, </a:t>
            </a:r>
            <a:r>
              <a:rPr lang="en-GB" sz="1100" dirty="0" err="1" smtClean="0"/>
              <a:t>int</a:t>
            </a:r>
            <a:r>
              <a:rPr lang="en-GB" sz="1100" dirty="0" smtClean="0"/>
              <a:t> </a:t>
            </a:r>
            <a:r>
              <a:rPr lang="en-GB" sz="1100" dirty="0" err="1" smtClean="0"/>
              <a:t>POS_y</a:t>
            </a:r>
            <a:r>
              <a:rPr lang="en-GB" sz="1100" dirty="0" smtClean="0"/>
              <a:t>){</a:t>
            </a:r>
          </a:p>
          <a:p>
            <a:pPr>
              <a:spcBef>
                <a:spcPts val="0"/>
              </a:spcBef>
              <a:buNone/>
            </a:pPr>
            <a:r>
              <a:rPr lang="en-GB" sz="1100" dirty="0" smtClean="0"/>
              <a:t>  </a:t>
            </a:r>
            <a:r>
              <a:rPr lang="en-GB" sz="1100" dirty="0" err="1" smtClean="0"/>
              <a:t>int</a:t>
            </a:r>
            <a:r>
              <a:rPr lang="en-GB" sz="1100" dirty="0" smtClean="0"/>
              <a:t> </a:t>
            </a:r>
            <a:r>
              <a:rPr lang="en-GB" sz="1100" dirty="0" err="1" smtClean="0"/>
              <a:t>PIndex</a:t>
            </a:r>
            <a:r>
              <a:rPr lang="en-GB" sz="1100" dirty="0" smtClean="0"/>
              <a:t> = 0;</a:t>
            </a:r>
          </a:p>
          <a:p>
            <a:pPr>
              <a:spcBef>
                <a:spcPts val="0"/>
              </a:spcBef>
              <a:buNone/>
            </a:pPr>
            <a:r>
              <a:rPr lang="en-GB" sz="1100" dirty="0" smtClean="0"/>
              <a:t>  </a:t>
            </a:r>
            <a:r>
              <a:rPr lang="en-GB" sz="1100" dirty="0" err="1" smtClean="0"/>
              <a:t>bool</a:t>
            </a:r>
            <a:r>
              <a:rPr lang="en-GB" sz="1100" dirty="0" smtClean="0"/>
              <a:t> </a:t>
            </a:r>
            <a:r>
              <a:rPr lang="en-GB" sz="1100" dirty="0" err="1" smtClean="0"/>
              <a:t>isupperpanel</a:t>
            </a:r>
            <a:r>
              <a:rPr lang="en-GB" sz="1100" dirty="0" smtClean="0"/>
              <a:t> = </a:t>
            </a:r>
            <a:r>
              <a:rPr lang="en-GB" sz="1100" dirty="0" err="1" smtClean="0"/>
              <a:t>POS_y</a:t>
            </a:r>
            <a:r>
              <a:rPr lang="en-GB" sz="1100" dirty="0" smtClean="0"/>
              <a:t> &gt; 7;</a:t>
            </a:r>
          </a:p>
          <a:p>
            <a:pPr>
              <a:spcBef>
                <a:spcPts val="0"/>
              </a:spcBef>
              <a:buNone/>
            </a:pPr>
            <a:r>
              <a:rPr lang="en-GB" sz="1100" dirty="0" smtClean="0"/>
              <a:t>  if (</a:t>
            </a:r>
            <a:r>
              <a:rPr lang="en-GB" sz="1100" dirty="0" err="1" smtClean="0"/>
              <a:t>POS_x</a:t>
            </a:r>
            <a:r>
              <a:rPr lang="en-GB" sz="1100" dirty="0" smtClean="0"/>
              <a:t> % 2 == 0){</a:t>
            </a:r>
          </a:p>
          <a:p>
            <a:pPr>
              <a:spcBef>
                <a:spcPts val="0"/>
              </a:spcBef>
              <a:buNone/>
            </a:pPr>
            <a:r>
              <a:rPr lang="en-GB" sz="1100" dirty="0" smtClean="0"/>
              <a:t>    if (</a:t>
            </a:r>
            <a:r>
              <a:rPr lang="en-GB" sz="1100" dirty="0" err="1" smtClean="0"/>
              <a:t>isupperpanel</a:t>
            </a:r>
            <a:r>
              <a:rPr lang="en-GB" sz="1100" dirty="0" smtClean="0"/>
              <a:t>) {</a:t>
            </a:r>
          </a:p>
          <a:p>
            <a:pPr>
              <a:spcBef>
                <a:spcPts val="0"/>
              </a:spcBef>
              <a:buNone/>
            </a:pPr>
            <a:r>
              <a:rPr lang="en-GB" sz="1100" dirty="0" smtClean="0"/>
              <a:t>      </a:t>
            </a:r>
            <a:r>
              <a:rPr lang="en-GB" sz="1100" dirty="0" err="1" smtClean="0"/>
              <a:t>PIndex</a:t>
            </a:r>
            <a:r>
              <a:rPr lang="en-GB" sz="1100" dirty="0" smtClean="0"/>
              <a:t> = 23 - </a:t>
            </a:r>
            <a:r>
              <a:rPr lang="en-GB" sz="1100" dirty="0" err="1" smtClean="0"/>
              <a:t>POS_y</a:t>
            </a:r>
            <a:r>
              <a:rPr lang="en-GB" sz="1100" dirty="0" smtClean="0"/>
              <a:t>;</a:t>
            </a:r>
          </a:p>
          <a:p>
            <a:pPr>
              <a:spcBef>
                <a:spcPts val="0"/>
              </a:spcBef>
              <a:buNone/>
            </a:pPr>
            <a:r>
              <a:rPr lang="en-GB" sz="1100" dirty="0" smtClean="0"/>
              <a:t>    }</a:t>
            </a:r>
          </a:p>
          <a:p>
            <a:pPr>
              <a:spcBef>
                <a:spcPts val="0"/>
              </a:spcBef>
              <a:buNone/>
            </a:pPr>
            <a:r>
              <a:rPr lang="en-GB" sz="1100" dirty="0" smtClean="0"/>
              <a:t>    else {</a:t>
            </a:r>
          </a:p>
          <a:p>
            <a:pPr>
              <a:spcBef>
                <a:spcPts val="0"/>
              </a:spcBef>
              <a:buNone/>
            </a:pPr>
            <a:r>
              <a:rPr lang="en-GB" sz="1100" dirty="0" smtClean="0"/>
              <a:t>      </a:t>
            </a:r>
            <a:r>
              <a:rPr lang="en-GB" sz="1100" dirty="0" err="1" smtClean="0"/>
              <a:t>PIndex</a:t>
            </a:r>
            <a:r>
              <a:rPr lang="en-GB" sz="1100" dirty="0" smtClean="0"/>
              <a:t> = 7 - </a:t>
            </a:r>
            <a:r>
              <a:rPr lang="en-GB" sz="1100" dirty="0" err="1" smtClean="0"/>
              <a:t>POS_y</a:t>
            </a:r>
            <a:r>
              <a:rPr lang="en-GB" sz="1100" dirty="0" smtClean="0"/>
              <a:t>;</a:t>
            </a:r>
          </a:p>
          <a:p>
            <a:pPr>
              <a:spcBef>
                <a:spcPts val="0"/>
              </a:spcBef>
              <a:buNone/>
            </a:pPr>
            <a:r>
              <a:rPr lang="en-GB" sz="1100" dirty="0" smtClean="0"/>
              <a:t>    }</a:t>
            </a:r>
          </a:p>
          <a:p>
            <a:pPr>
              <a:spcBef>
                <a:spcPts val="0"/>
              </a:spcBef>
              <a:buNone/>
            </a:pPr>
            <a:r>
              <a:rPr lang="en-GB" sz="1100" dirty="0" smtClean="0"/>
              <a:t>  }</a:t>
            </a:r>
          </a:p>
          <a:p>
            <a:pPr>
              <a:spcBef>
                <a:spcPts val="0"/>
              </a:spcBef>
              <a:buNone/>
            </a:pPr>
            <a:r>
              <a:rPr lang="en-GB" sz="1100" dirty="0" smtClean="0"/>
              <a:t>  else {</a:t>
            </a:r>
          </a:p>
          <a:p>
            <a:pPr>
              <a:spcBef>
                <a:spcPts val="0"/>
              </a:spcBef>
              <a:buNone/>
            </a:pPr>
            <a:r>
              <a:rPr lang="en-GB" sz="1100" dirty="0" smtClean="0"/>
              <a:t>    </a:t>
            </a:r>
            <a:r>
              <a:rPr lang="en-GB" sz="1100" dirty="0" err="1" smtClean="0"/>
              <a:t>PIndex</a:t>
            </a:r>
            <a:r>
              <a:rPr lang="en-GB" sz="1100" dirty="0" smtClean="0"/>
              <a:t> = </a:t>
            </a:r>
            <a:r>
              <a:rPr lang="en-GB" sz="1100" dirty="0" err="1" smtClean="0"/>
              <a:t>POS_y</a:t>
            </a:r>
            <a:r>
              <a:rPr lang="en-GB" sz="1100" dirty="0" smtClean="0"/>
              <a:t>;</a:t>
            </a:r>
          </a:p>
          <a:p>
            <a:pPr>
              <a:spcBef>
                <a:spcPts val="0"/>
              </a:spcBef>
              <a:buNone/>
            </a:pPr>
            <a:r>
              <a:rPr lang="en-GB" sz="1100" dirty="0" smtClean="0"/>
              <a:t>  }</a:t>
            </a:r>
          </a:p>
          <a:p>
            <a:pPr>
              <a:spcBef>
                <a:spcPts val="0"/>
              </a:spcBef>
              <a:buNone/>
            </a:pPr>
            <a:r>
              <a:rPr lang="en-GB" sz="1100" dirty="0" smtClean="0"/>
              <a:t>  </a:t>
            </a:r>
            <a:r>
              <a:rPr lang="en-GB" sz="1100" dirty="0" err="1" smtClean="0"/>
              <a:t>PIndex</a:t>
            </a:r>
            <a:r>
              <a:rPr lang="en-GB" sz="1100" dirty="0" smtClean="0"/>
              <a:t> += 8*(31-POS_x);</a:t>
            </a:r>
          </a:p>
          <a:p>
            <a:pPr>
              <a:spcBef>
                <a:spcPts val="0"/>
              </a:spcBef>
              <a:buNone/>
            </a:pPr>
            <a:r>
              <a:rPr lang="en-GB" sz="1100" dirty="0" smtClean="0"/>
              <a:t>  if (</a:t>
            </a:r>
            <a:r>
              <a:rPr lang="en-GB" sz="1100" dirty="0" err="1" smtClean="0"/>
              <a:t>isupperpanel</a:t>
            </a:r>
            <a:r>
              <a:rPr lang="en-GB" sz="1100" dirty="0" smtClean="0"/>
              <a:t>) {</a:t>
            </a:r>
          </a:p>
          <a:p>
            <a:pPr>
              <a:spcBef>
                <a:spcPts val="0"/>
              </a:spcBef>
              <a:buNone/>
            </a:pPr>
            <a:r>
              <a:rPr lang="en-GB" sz="1100" dirty="0" smtClean="0"/>
              <a:t>    </a:t>
            </a:r>
            <a:r>
              <a:rPr lang="en-GB" sz="1100" dirty="0" err="1" smtClean="0"/>
              <a:t>PIndex</a:t>
            </a:r>
            <a:r>
              <a:rPr lang="en-GB" sz="1100" dirty="0" smtClean="0"/>
              <a:t> += 248;</a:t>
            </a:r>
          </a:p>
          <a:p>
            <a:pPr>
              <a:spcBef>
                <a:spcPts val="0"/>
              </a:spcBef>
              <a:buNone/>
            </a:pPr>
            <a:r>
              <a:rPr lang="en-GB" sz="1100" dirty="0" smtClean="0"/>
              <a:t>  }</a:t>
            </a:r>
          </a:p>
          <a:p>
            <a:pPr>
              <a:spcBef>
                <a:spcPts val="0"/>
              </a:spcBef>
              <a:buNone/>
            </a:pPr>
            <a:r>
              <a:rPr lang="en-GB" sz="1100" dirty="0" smtClean="0"/>
              <a:t>  return </a:t>
            </a:r>
            <a:r>
              <a:rPr lang="en-GB" sz="1100" dirty="0" err="1" smtClean="0"/>
              <a:t>PIndex</a:t>
            </a:r>
            <a:r>
              <a:rPr lang="en-GB" sz="1100" dirty="0" smtClean="0"/>
              <a:t>;</a:t>
            </a:r>
          </a:p>
          <a:p>
            <a:pPr>
              <a:spcBef>
                <a:spcPts val="0"/>
              </a:spcBef>
              <a:buNone/>
            </a:pPr>
            <a:r>
              <a:rPr lang="en-GB" sz="1100" dirty="0" smtClean="0"/>
              <a:t>}</a:t>
            </a:r>
            <a:endParaRPr lang="en-GB" sz="11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Basic Circuit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1922" name="Picture 2" descr="C:\Users\Owner\Desktop\School Documents\School work\STRIPEZ\Electronic Project\5- Circuit Design\Pictures\20171003_100548.jpg"/>
          <p:cNvPicPr>
            <a:picLocks noGrp="1" noChangeAspect="1" noChangeArrowheads="1"/>
          </p:cNvPicPr>
          <p:nvPr>
            <p:ph idx="1"/>
          </p:nvPr>
        </p:nvPicPr>
        <p:blipFill>
          <a:blip r:embed="rId2" cstate="print"/>
          <a:srcRect/>
          <a:stretch>
            <a:fillRect/>
          </a:stretch>
        </p:blipFill>
        <p:spPr bwMode="auto">
          <a:xfrm>
            <a:off x="1435100" y="1304181"/>
            <a:ext cx="7499350" cy="3163788"/>
          </a:xfrm>
          <a:prstGeom prst="rect">
            <a:avLst/>
          </a:prstGeom>
          <a:noFill/>
        </p:spPr>
      </p:pic>
      <p:sp>
        <p:nvSpPr>
          <p:cNvPr id="6" name="TextBox 5"/>
          <p:cNvSpPr txBox="1"/>
          <p:nvPr/>
        </p:nvSpPr>
        <p:spPr>
          <a:xfrm>
            <a:off x="3131840" y="843558"/>
            <a:ext cx="1863011" cy="369332"/>
          </a:xfrm>
          <a:prstGeom prst="rect">
            <a:avLst/>
          </a:prstGeom>
          <a:noFill/>
        </p:spPr>
        <p:txBody>
          <a:bodyPr wrap="none" rtlCol="0">
            <a:spAutoFit/>
          </a:bodyPr>
          <a:lstStyle/>
          <a:p>
            <a:r>
              <a:rPr lang="en-GB" dirty="0" smtClean="0"/>
              <a:t>Microcontroller</a:t>
            </a:r>
            <a:endParaRPr lang="en-GB" dirty="0"/>
          </a:p>
        </p:txBody>
      </p:sp>
      <p:sp>
        <p:nvSpPr>
          <p:cNvPr id="7" name="TextBox 6"/>
          <p:cNvSpPr txBox="1"/>
          <p:nvPr/>
        </p:nvSpPr>
        <p:spPr>
          <a:xfrm>
            <a:off x="1331640" y="915566"/>
            <a:ext cx="1574470" cy="369332"/>
          </a:xfrm>
          <a:prstGeom prst="rect">
            <a:avLst/>
          </a:prstGeom>
          <a:noFill/>
        </p:spPr>
        <p:txBody>
          <a:bodyPr wrap="none" rtlCol="0">
            <a:spAutoFit/>
          </a:bodyPr>
          <a:lstStyle/>
          <a:p>
            <a:r>
              <a:rPr lang="en-GB" dirty="0" smtClean="0"/>
              <a:t>Programmer</a:t>
            </a:r>
            <a:endParaRPr lang="en-GB" dirty="0"/>
          </a:p>
        </p:txBody>
      </p:sp>
      <p:sp>
        <p:nvSpPr>
          <p:cNvPr id="8" name="TextBox 7"/>
          <p:cNvSpPr txBox="1"/>
          <p:nvPr/>
        </p:nvSpPr>
        <p:spPr>
          <a:xfrm>
            <a:off x="1475657" y="4515966"/>
            <a:ext cx="2590774" cy="369332"/>
          </a:xfrm>
          <a:prstGeom prst="rect">
            <a:avLst/>
          </a:prstGeom>
          <a:noFill/>
        </p:spPr>
        <p:txBody>
          <a:bodyPr wrap="none" rtlCol="0">
            <a:spAutoFit/>
          </a:bodyPr>
          <a:lstStyle/>
          <a:p>
            <a:r>
              <a:rPr lang="en-GB" dirty="0" smtClean="0"/>
              <a:t>External Clock Crystal</a:t>
            </a:r>
            <a:endParaRPr lang="en-GB" dirty="0"/>
          </a:p>
        </p:txBody>
      </p:sp>
      <p:sp>
        <p:nvSpPr>
          <p:cNvPr id="9" name="TextBox 8"/>
          <p:cNvSpPr txBox="1"/>
          <p:nvPr/>
        </p:nvSpPr>
        <p:spPr>
          <a:xfrm>
            <a:off x="4355976" y="4569972"/>
            <a:ext cx="1580882" cy="369332"/>
          </a:xfrm>
          <a:prstGeom prst="rect">
            <a:avLst/>
          </a:prstGeom>
          <a:noFill/>
        </p:spPr>
        <p:txBody>
          <a:bodyPr wrap="none" rtlCol="0">
            <a:spAutoFit/>
          </a:bodyPr>
          <a:lstStyle/>
          <a:p>
            <a:r>
              <a:rPr lang="en-GB" dirty="0" smtClean="0"/>
              <a:t>Reset Button</a:t>
            </a:r>
          </a:p>
        </p:txBody>
      </p:sp>
      <p:cxnSp>
        <p:nvCxnSpPr>
          <p:cNvPr id="11" name="Straight Arrow Connector 10"/>
          <p:cNvCxnSpPr/>
          <p:nvPr/>
        </p:nvCxnSpPr>
        <p:spPr>
          <a:xfrm flipV="1">
            <a:off x="2915816" y="3327834"/>
            <a:ext cx="1440160" cy="129614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3491880" y="3381840"/>
            <a:ext cx="1152128" cy="11881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2"/>
          </p:cNvCxnSpPr>
          <p:nvPr/>
        </p:nvCxnSpPr>
        <p:spPr>
          <a:xfrm>
            <a:off x="4063346" y="1212890"/>
            <a:ext cx="796686" cy="229496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915816" y="1275606"/>
            <a:ext cx="1080120" cy="504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Light Test</a:t>
            </a:r>
            <a:endParaRPr lang="en-GB" dirty="0"/>
          </a:p>
        </p:txBody>
      </p:sp>
      <p:sp>
        <p:nvSpPr>
          <p:cNvPr id="3" name="Content Placeholder 2"/>
          <p:cNvSpPr>
            <a:spLocks noGrp="1"/>
          </p:cNvSpPr>
          <p:nvPr>
            <p:ph idx="1"/>
          </p:nvPr>
        </p:nvSpPr>
        <p:spPr/>
        <p:txBody>
          <a:bodyPr>
            <a:normAutofit/>
          </a:bodyPr>
          <a:lstStyle/>
          <a:p>
            <a:r>
              <a:rPr lang="en-GB" sz="2000" dirty="0" smtClean="0"/>
              <a:t>I determined that the LEDs were too bright just on their own </a:t>
            </a:r>
          </a:p>
          <a:p>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2949" name="Picture 5" descr="C:\Users\Owner\Desktop\School Documents\School work\STRIPEZ\Electronic Project\5- Circuit Design\Pictures\20171003_100605.jpg"/>
          <p:cNvPicPr>
            <a:picLocks noChangeAspect="1" noChangeArrowheads="1"/>
          </p:cNvPicPr>
          <p:nvPr/>
        </p:nvPicPr>
        <p:blipFill>
          <a:blip r:embed="rId2" cstate="print"/>
          <a:srcRect/>
          <a:stretch>
            <a:fillRect/>
          </a:stretch>
        </p:blipFill>
        <p:spPr bwMode="auto">
          <a:xfrm>
            <a:off x="1452580" y="2027971"/>
            <a:ext cx="6238840" cy="2632011"/>
          </a:xfrm>
          <a:prstGeom prst="rect">
            <a:avLst/>
          </a:prstGeom>
          <a:noFill/>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Light Test</a:t>
            </a:r>
            <a:endParaRPr lang="en-GB" dirty="0"/>
          </a:p>
        </p:txBody>
      </p:sp>
      <p:sp>
        <p:nvSpPr>
          <p:cNvPr id="3" name="Content Placeholder 2"/>
          <p:cNvSpPr>
            <a:spLocks noGrp="1"/>
          </p:cNvSpPr>
          <p:nvPr>
            <p:ph idx="1"/>
          </p:nvPr>
        </p:nvSpPr>
        <p:spPr/>
        <p:txBody>
          <a:bodyPr>
            <a:normAutofit/>
          </a:bodyPr>
          <a:lstStyle/>
          <a:p>
            <a:r>
              <a:rPr lang="en-GB" sz="2000" dirty="0" smtClean="0"/>
              <a:t>I added a piece of darkened acrylic and made a small program to test each LED sequentially</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3970" name="Picture 2" descr="C:\Users\Owner\Desktop\School Documents\School work\STRIPEZ\Electronic Project\5- Circuit Design\Pictures\IMG_9021.JPG"/>
          <p:cNvPicPr>
            <a:picLocks noChangeAspect="1" noChangeArrowheads="1"/>
          </p:cNvPicPr>
          <p:nvPr/>
        </p:nvPicPr>
        <p:blipFill>
          <a:blip r:embed="rId2" cstate="print"/>
          <a:srcRect l="11594" t="23740" r="8696"/>
          <a:stretch>
            <a:fillRect/>
          </a:stretch>
        </p:blipFill>
        <p:spPr bwMode="auto">
          <a:xfrm>
            <a:off x="2012979" y="2283718"/>
            <a:ext cx="5118042" cy="2448272"/>
          </a:xfrm>
          <a:prstGeom prst="rect">
            <a:avLst/>
          </a:prstGeom>
          <a:noFill/>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smtClean="0"/>
              <a:t>Initial Light Test: Code for Setting Each LED</a:t>
            </a:r>
            <a:endParaRPr lang="en-GB" sz="2800" dirty="0"/>
          </a:p>
        </p:txBody>
      </p:sp>
      <p:sp>
        <p:nvSpPr>
          <p:cNvPr id="3" name="Content Placeholder 2"/>
          <p:cNvSpPr>
            <a:spLocks noGrp="1"/>
          </p:cNvSpPr>
          <p:nvPr>
            <p:ph idx="1"/>
          </p:nvPr>
        </p:nvSpPr>
        <p:spPr/>
        <p:txBody>
          <a:bodyPr>
            <a:normAutofit/>
          </a:bodyPr>
          <a:lstStyle/>
          <a:p>
            <a:pPr>
              <a:buNone/>
            </a:pPr>
            <a:r>
              <a:rPr lang="en-GB" sz="2000" dirty="0" smtClean="0"/>
              <a:t>void </a:t>
            </a:r>
            <a:r>
              <a:rPr lang="en-GB" sz="2000" dirty="0" err="1" smtClean="0"/>
              <a:t>setLED</a:t>
            </a:r>
            <a:r>
              <a:rPr lang="en-GB" sz="2000" dirty="0" smtClean="0"/>
              <a:t>(</a:t>
            </a:r>
            <a:r>
              <a:rPr lang="en-GB" sz="2000" dirty="0" err="1" smtClean="0"/>
              <a:t>int</a:t>
            </a:r>
            <a:r>
              <a:rPr lang="en-GB" sz="2000" dirty="0" smtClean="0"/>
              <a:t> </a:t>
            </a:r>
            <a:r>
              <a:rPr lang="en-GB" sz="2000" dirty="0" err="1" smtClean="0"/>
              <a:t>LED_x</a:t>
            </a:r>
            <a:r>
              <a:rPr lang="en-GB" sz="2000" dirty="0" smtClean="0"/>
              <a:t>, </a:t>
            </a:r>
            <a:r>
              <a:rPr lang="en-GB" sz="2000" dirty="0" err="1" smtClean="0"/>
              <a:t>int</a:t>
            </a:r>
            <a:r>
              <a:rPr lang="en-GB" sz="2000" dirty="0" smtClean="0"/>
              <a:t> </a:t>
            </a:r>
            <a:r>
              <a:rPr lang="en-GB" sz="2000" dirty="0" err="1" smtClean="0"/>
              <a:t>LED_y</a:t>
            </a:r>
            <a:r>
              <a:rPr lang="en-GB" sz="2000" dirty="0" smtClean="0"/>
              <a:t>, float </a:t>
            </a:r>
            <a:r>
              <a:rPr lang="en-GB" sz="2000" dirty="0" err="1" smtClean="0"/>
              <a:t>LED_r</a:t>
            </a:r>
            <a:r>
              <a:rPr lang="en-GB" sz="2000" dirty="0" smtClean="0"/>
              <a:t>, float </a:t>
            </a:r>
            <a:r>
              <a:rPr lang="en-GB" sz="2000" dirty="0" err="1" smtClean="0"/>
              <a:t>LED_g</a:t>
            </a:r>
            <a:r>
              <a:rPr lang="en-GB" sz="2000" dirty="0" smtClean="0"/>
              <a:t>, float </a:t>
            </a:r>
            <a:r>
              <a:rPr lang="en-GB" sz="2000" dirty="0" err="1" smtClean="0"/>
              <a:t>LED_b</a:t>
            </a:r>
            <a:r>
              <a:rPr lang="en-GB" sz="2000" dirty="0" smtClean="0"/>
              <a:t>){</a:t>
            </a:r>
          </a:p>
          <a:p>
            <a:pPr>
              <a:buNone/>
            </a:pPr>
            <a:r>
              <a:rPr lang="en-GB" sz="2000" dirty="0" smtClean="0"/>
              <a:t>  </a:t>
            </a:r>
            <a:r>
              <a:rPr lang="en-GB" sz="2000" dirty="0" err="1" smtClean="0"/>
              <a:t>leds</a:t>
            </a:r>
            <a:r>
              <a:rPr lang="en-GB" sz="2000" dirty="0" smtClean="0"/>
              <a:t>[</a:t>
            </a:r>
            <a:r>
              <a:rPr lang="en-GB" sz="2000" dirty="0" err="1" smtClean="0"/>
              <a:t>PosToIndex</a:t>
            </a:r>
            <a:r>
              <a:rPr lang="en-GB" sz="2000" dirty="0" smtClean="0"/>
              <a:t>(</a:t>
            </a:r>
            <a:r>
              <a:rPr lang="en-GB" sz="2000" dirty="0" err="1" smtClean="0"/>
              <a:t>LED_x,LED_y</a:t>
            </a:r>
            <a:r>
              <a:rPr lang="en-GB" sz="2000" dirty="0" smtClean="0"/>
              <a:t>)].</a:t>
            </a:r>
            <a:r>
              <a:rPr lang="en-GB" sz="2000" dirty="0" err="1" smtClean="0"/>
              <a:t>setRGB</a:t>
            </a:r>
            <a:r>
              <a:rPr lang="en-GB" sz="2000" dirty="0" smtClean="0"/>
              <a:t>( float(</a:t>
            </a:r>
            <a:r>
              <a:rPr lang="en-GB" sz="2000" dirty="0" err="1" smtClean="0"/>
              <a:t>LED_r</a:t>
            </a:r>
            <a:r>
              <a:rPr lang="en-GB" sz="2000" dirty="0" smtClean="0"/>
              <a:t>) * (</a:t>
            </a:r>
            <a:r>
              <a:rPr lang="en-GB" sz="2000" dirty="0" err="1" smtClean="0"/>
              <a:t>brightness_scale</a:t>
            </a:r>
            <a:r>
              <a:rPr lang="en-GB" sz="2000" dirty="0" smtClean="0"/>
              <a:t>/100), float(</a:t>
            </a:r>
            <a:r>
              <a:rPr lang="en-GB" sz="2000" dirty="0" err="1" smtClean="0"/>
              <a:t>LED_g</a:t>
            </a:r>
            <a:r>
              <a:rPr lang="en-GB" sz="2000" dirty="0" smtClean="0"/>
              <a:t>) * (</a:t>
            </a:r>
            <a:r>
              <a:rPr lang="en-GB" sz="2000" dirty="0" err="1" smtClean="0"/>
              <a:t>brightness_scale</a:t>
            </a:r>
            <a:r>
              <a:rPr lang="en-GB" sz="2000" dirty="0" smtClean="0"/>
              <a:t>/100), float(</a:t>
            </a:r>
            <a:r>
              <a:rPr lang="en-GB" sz="2000" dirty="0" err="1" smtClean="0"/>
              <a:t>LED_b</a:t>
            </a:r>
            <a:r>
              <a:rPr lang="en-GB" sz="2000" dirty="0" smtClean="0"/>
              <a:t>) * (</a:t>
            </a:r>
            <a:r>
              <a:rPr lang="en-GB" sz="2000" dirty="0" err="1" smtClean="0"/>
              <a:t>brightness_scale</a:t>
            </a:r>
            <a:r>
              <a:rPr lang="en-GB" sz="2000" dirty="0" smtClean="0"/>
              <a:t>/100));</a:t>
            </a:r>
          </a:p>
          <a:p>
            <a:pPr>
              <a:buNone/>
            </a:pPr>
            <a:r>
              <a:rPr lang="en-GB" sz="2000" dirty="0" smtClean="0"/>
              <a: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Light Test</a:t>
            </a:r>
            <a:endParaRPr lang="en-GB" dirty="0"/>
          </a:p>
        </p:txBody>
      </p:sp>
      <p:sp>
        <p:nvSpPr>
          <p:cNvPr id="3" name="Content Placeholder 2"/>
          <p:cNvSpPr>
            <a:spLocks noGrp="1"/>
          </p:cNvSpPr>
          <p:nvPr>
            <p:ph idx="1"/>
          </p:nvPr>
        </p:nvSpPr>
        <p:spPr/>
        <p:txBody>
          <a:bodyPr>
            <a:normAutofit/>
          </a:bodyPr>
          <a:lstStyle/>
          <a:p>
            <a:r>
              <a:rPr lang="en-GB" sz="2000" dirty="0" smtClean="0"/>
              <a:t>I added a piece of darkened acrylic and made a small program to test each LED sequentially</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4994" name="Picture 2" descr="C:\Users\Owner\Desktop\School Documents\School work\STRIPEZ\Electronic Project\5- Circuit Design\Pictures\IMG_9020.JPG"/>
          <p:cNvPicPr>
            <a:picLocks noChangeAspect="1" noChangeArrowheads="1"/>
          </p:cNvPicPr>
          <p:nvPr/>
        </p:nvPicPr>
        <p:blipFill>
          <a:blip r:embed="rId2" cstate="print"/>
          <a:srcRect l="13117" t="13117" r="5561"/>
          <a:stretch>
            <a:fillRect/>
          </a:stretch>
        </p:blipFill>
        <p:spPr bwMode="auto">
          <a:xfrm>
            <a:off x="2339752" y="2355726"/>
            <a:ext cx="4464496" cy="2384884"/>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63688" y="3795886"/>
            <a:ext cx="1390846" cy="1036075"/>
          </a:xfrm>
          <a:prstGeom prst="rect">
            <a:avLst/>
          </a:prstGeom>
          <a:ln>
            <a:noFill/>
          </a:ln>
          <a:effectLst>
            <a:softEdge rad="3175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GB" dirty="0" smtClean="0"/>
              <a:t>PRODUCT: </a:t>
            </a:r>
            <a:r>
              <a:rPr lang="en-GB" sz="1800" dirty="0" smtClean="0"/>
              <a:t>RGB 32*32 Screen Audio LED Level Meter Display Spectrum Analyser DIY Amplifier</a:t>
            </a:r>
            <a:endParaRPr lang="en-GB" dirty="0"/>
          </a:p>
        </p:txBody>
      </p:sp>
      <p:sp>
        <p:nvSpPr>
          <p:cNvPr id="5" name="Content Placeholder 4"/>
          <p:cNvSpPr>
            <a:spLocks noGrp="1"/>
          </p:cNvSpPr>
          <p:nvPr>
            <p:ph sz="half" idx="1"/>
          </p:nvPr>
        </p:nvSpPr>
        <p:spPr/>
        <p:txBody>
          <a:bodyPr>
            <a:normAutofit fontScale="40000" lnSpcReduction="20000"/>
          </a:bodyPr>
          <a:lstStyle/>
          <a:p>
            <a:pPr>
              <a:lnSpc>
                <a:spcPct val="120000"/>
              </a:lnSpc>
              <a:spcBef>
                <a:spcPts val="0"/>
              </a:spcBef>
              <a:buNone/>
            </a:pPr>
            <a:r>
              <a:rPr lang="en-GB" dirty="0" smtClean="0"/>
              <a:t>Parameters</a:t>
            </a:r>
            <a:r>
              <a:rPr lang="en-GB" dirty="0" smtClean="0"/>
              <a:t>:</a:t>
            </a:r>
          </a:p>
          <a:p>
            <a:pPr>
              <a:lnSpc>
                <a:spcPct val="120000"/>
              </a:lnSpc>
              <a:spcBef>
                <a:spcPts val="0"/>
              </a:spcBef>
            </a:pPr>
            <a:r>
              <a:rPr lang="en-GB" dirty="0" smtClean="0"/>
              <a:t>Power from: USB 5V,150mA	</a:t>
            </a:r>
          </a:p>
          <a:p>
            <a:pPr>
              <a:lnSpc>
                <a:spcPct val="120000"/>
              </a:lnSpc>
              <a:spcBef>
                <a:spcPts val="0"/>
              </a:spcBef>
            </a:pPr>
            <a:r>
              <a:rPr lang="en-GB" dirty="0" smtClean="0"/>
              <a:t>Box size:275mm*170mm</a:t>
            </a:r>
          </a:p>
          <a:p>
            <a:pPr>
              <a:lnSpc>
                <a:spcPct val="120000"/>
              </a:lnSpc>
              <a:spcBef>
                <a:spcPts val="0"/>
              </a:spcBef>
            </a:pPr>
            <a:r>
              <a:rPr lang="en-GB" dirty="0" smtClean="0"/>
              <a:t>LED size:250mm(W)*150mm(H)</a:t>
            </a:r>
          </a:p>
          <a:p>
            <a:pPr>
              <a:lnSpc>
                <a:spcPct val="120000"/>
              </a:lnSpc>
              <a:spcBef>
                <a:spcPts val="0"/>
              </a:spcBef>
            </a:pPr>
            <a:r>
              <a:rPr lang="en-GB" dirty="0" smtClean="0"/>
              <a:t>32*32 matrix LED display.</a:t>
            </a:r>
          </a:p>
          <a:p>
            <a:pPr>
              <a:lnSpc>
                <a:spcPct val="120000"/>
              </a:lnSpc>
              <a:spcBef>
                <a:spcPts val="0"/>
              </a:spcBef>
            </a:pPr>
            <a:r>
              <a:rPr lang="en-GB" dirty="0" smtClean="0"/>
              <a:t>Net weight: 0.5Kg (0.8Kg with package)</a:t>
            </a:r>
          </a:p>
          <a:p>
            <a:pPr>
              <a:lnSpc>
                <a:spcPct val="120000"/>
              </a:lnSpc>
              <a:spcBef>
                <a:spcPts val="0"/>
              </a:spcBef>
              <a:buNone/>
            </a:pPr>
            <a:r>
              <a:rPr lang="en-GB" dirty="0" smtClean="0"/>
              <a:t>Features:</a:t>
            </a:r>
          </a:p>
          <a:p>
            <a:pPr>
              <a:lnSpc>
                <a:spcPct val="120000"/>
              </a:lnSpc>
              <a:spcBef>
                <a:spcPts val="0"/>
              </a:spcBef>
            </a:pPr>
            <a:r>
              <a:rPr lang="en-GB" dirty="0" smtClean="0"/>
              <a:t>the LED will dance with the music.</a:t>
            </a:r>
          </a:p>
          <a:p>
            <a:pPr>
              <a:lnSpc>
                <a:spcPct val="120000"/>
              </a:lnSpc>
              <a:spcBef>
                <a:spcPts val="0"/>
              </a:spcBef>
            </a:pPr>
            <a:r>
              <a:rPr lang="en-GB" dirty="0" smtClean="0"/>
              <a:t>with memory function （need install the battery）</a:t>
            </a:r>
          </a:p>
          <a:p>
            <a:pPr>
              <a:lnSpc>
                <a:spcPct val="120000"/>
              </a:lnSpc>
              <a:spcBef>
                <a:spcPts val="0"/>
              </a:spcBef>
            </a:pPr>
            <a:r>
              <a:rPr lang="en-GB" dirty="0" smtClean="0"/>
              <a:t>5 style display mode</a:t>
            </a:r>
          </a:p>
          <a:p>
            <a:pPr>
              <a:lnSpc>
                <a:spcPct val="120000"/>
              </a:lnSpc>
              <a:spcBef>
                <a:spcPts val="0"/>
              </a:spcBef>
            </a:pPr>
            <a:r>
              <a:rPr lang="en-GB" dirty="0" smtClean="0"/>
              <a:t>Can display the year / month / date / hour / min / week</a:t>
            </a:r>
          </a:p>
          <a:p>
            <a:pPr>
              <a:lnSpc>
                <a:spcPct val="120000"/>
              </a:lnSpc>
              <a:spcBef>
                <a:spcPts val="0"/>
              </a:spcBef>
            </a:pPr>
            <a:r>
              <a:rPr lang="en-GB" dirty="0" smtClean="0"/>
              <a:t>Can adjust the LED speed / L&amp;R channel display mode / Gain / Sensitivity / brightness</a:t>
            </a:r>
          </a:p>
          <a:p>
            <a:pPr>
              <a:lnSpc>
                <a:spcPct val="120000"/>
              </a:lnSpc>
              <a:spcBef>
                <a:spcPts val="0"/>
              </a:spcBef>
            </a:pPr>
            <a:r>
              <a:rPr lang="en-GB" dirty="0" smtClean="0"/>
              <a:t>The display frequency range is: 300/600/900/1.2K/1.5K/1.8K/2.1K/2.4K/2.7K/3K/3.3K/3.6K/3.9K/4.2K/4.5K/4.8K/5.1K/5.4K.......total 32 rows. </a:t>
            </a:r>
          </a:p>
          <a:p>
            <a:pPr>
              <a:lnSpc>
                <a:spcPct val="120000"/>
              </a:lnSpc>
              <a:spcBef>
                <a:spcPts val="0"/>
              </a:spcBef>
            </a:pPr>
            <a:r>
              <a:rPr lang="en-GB" dirty="0" smtClean="0"/>
              <a:t>Package included:</a:t>
            </a:r>
          </a:p>
          <a:p>
            <a:pPr>
              <a:lnSpc>
                <a:spcPct val="120000"/>
              </a:lnSpc>
              <a:spcBef>
                <a:spcPts val="0"/>
              </a:spcBef>
            </a:pPr>
            <a:r>
              <a:rPr lang="en-GB" dirty="0" smtClean="0"/>
              <a:t>1x LED display panel</a:t>
            </a:r>
          </a:p>
          <a:p>
            <a:pPr>
              <a:lnSpc>
                <a:spcPct val="120000"/>
              </a:lnSpc>
              <a:spcBef>
                <a:spcPts val="0"/>
              </a:spcBef>
            </a:pPr>
            <a:r>
              <a:rPr lang="en-GB" dirty="0" smtClean="0"/>
              <a:t>1x stand</a:t>
            </a:r>
          </a:p>
          <a:p>
            <a:pPr>
              <a:lnSpc>
                <a:spcPct val="120000"/>
              </a:lnSpc>
              <a:spcBef>
                <a:spcPts val="0"/>
              </a:spcBef>
            </a:pPr>
            <a:r>
              <a:rPr lang="en-GB" dirty="0" smtClean="0"/>
              <a:t>1x USB cable</a:t>
            </a:r>
          </a:p>
          <a:p>
            <a:pPr>
              <a:lnSpc>
                <a:spcPct val="120000"/>
              </a:lnSpc>
              <a:spcBef>
                <a:spcPts val="0"/>
              </a:spcBef>
            </a:pPr>
            <a:r>
              <a:rPr lang="en-GB" dirty="0" smtClean="0"/>
              <a:t>1x 3.5mm cable</a:t>
            </a:r>
          </a:p>
          <a:p>
            <a:pPr>
              <a:lnSpc>
                <a:spcPct val="120000"/>
              </a:lnSpc>
              <a:spcBef>
                <a:spcPts val="0"/>
              </a:spcBef>
            </a:pPr>
            <a:endParaRPr lang="en-GB" dirty="0"/>
          </a:p>
        </p:txBody>
      </p:sp>
      <p:graphicFrame>
        <p:nvGraphicFramePr>
          <p:cNvPr id="12" name="Content Placeholder 11"/>
          <p:cNvGraphicFramePr>
            <a:graphicFrameLocks noGrp="1"/>
          </p:cNvGraphicFramePr>
          <p:nvPr>
            <p:ph sz="half" idx="2"/>
          </p:nvPr>
        </p:nvGraphicFramePr>
        <p:xfrm>
          <a:off x="4644008" y="1419622"/>
          <a:ext cx="4360539" cy="3662144"/>
        </p:xfrm>
        <a:graphic>
          <a:graphicData uri="http://schemas.openxmlformats.org/drawingml/2006/table">
            <a:tbl>
              <a:tblPr firstRow="1" bandRow="1">
                <a:tableStyleId>{5C22544A-7EE6-4342-B048-85BDC9FD1C3A}</a:tableStyleId>
              </a:tblPr>
              <a:tblGrid>
                <a:gridCol w="1453513"/>
                <a:gridCol w="1453513"/>
                <a:gridCol w="1453513"/>
              </a:tblGrid>
              <a:tr h="216024">
                <a:tc>
                  <a:txBody>
                    <a:bodyPr/>
                    <a:lstStyle/>
                    <a:p>
                      <a:r>
                        <a:rPr lang="en-GB" sz="1000" baseline="0" dirty="0"/>
                        <a:t>Feature</a:t>
                      </a:r>
                    </a:p>
                  </a:txBody>
                  <a:tcPr/>
                </a:tc>
                <a:tc>
                  <a:txBody>
                    <a:bodyPr/>
                    <a:lstStyle/>
                    <a:p>
                      <a:r>
                        <a:rPr lang="en-GB" sz="1000" baseline="0" dirty="0"/>
                        <a:t>Description</a:t>
                      </a:r>
                    </a:p>
                  </a:txBody>
                  <a:tcPr/>
                </a:tc>
                <a:tc>
                  <a:txBody>
                    <a:bodyPr/>
                    <a:lstStyle/>
                    <a:p>
                      <a:r>
                        <a:rPr lang="en-GB" sz="1000" baseline="0" dirty="0"/>
                        <a:t>Comment</a:t>
                      </a:r>
                    </a:p>
                  </a:txBody>
                  <a:tcPr/>
                </a:tc>
              </a:tr>
              <a:tr h="379994">
                <a:tc>
                  <a:txBody>
                    <a:bodyPr/>
                    <a:lstStyle/>
                    <a:p>
                      <a:r>
                        <a:rPr lang="en-GB" sz="1000" dirty="0"/>
                        <a:t>Cost</a:t>
                      </a:r>
                    </a:p>
                  </a:txBody>
                  <a:tcPr/>
                </a:tc>
                <a:tc>
                  <a:txBody>
                    <a:bodyPr/>
                    <a:lstStyle/>
                    <a:p>
                      <a:r>
                        <a:rPr lang="en-GB" sz="600" dirty="0"/>
                        <a:t>£61.75</a:t>
                      </a:r>
                      <a:r>
                        <a:rPr lang="en-GB" sz="600" baseline="0" dirty="0"/>
                        <a:t> + £9 P+P</a:t>
                      </a:r>
                      <a:endParaRPr lang="en-GB" sz="600" dirty="0"/>
                    </a:p>
                  </a:txBody>
                  <a:tcPr/>
                </a:tc>
                <a:tc>
                  <a:txBody>
                    <a:bodyPr/>
                    <a:lstStyle/>
                    <a:p>
                      <a:r>
                        <a:rPr lang="en-GB" sz="600" dirty="0"/>
                        <a:t>Expensive</a:t>
                      </a:r>
                      <a:r>
                        <a:rPr lang="en-GB" sz="600" baseline="0" dirty="0"/>
                        <a:t> for what it </a:t>
                      </a:r>
                      <a:r>
                        <a:rPr lang="en-GB" sz="600" baseline="0" dirty="0" smtClean="0"/>
                        <a:t>is as it has a cheap plastic case which looks like it would break easily</a:t>
                      </a:r>
                      <a:endParaRPr lang="en-GB" sz="600" dirty="0"/>
                    </a:p>
                  </a:txBody>
                  <a:tcPr/>
                </a:tc>
              </a:tr>
              <a:tr h="600302">
                <a:tc>
                  <a:txBody>
                    <a:bodyPr/>
                    <a:lstStyle/>
                    <a:p>
                      <a:r>
                        <a:rPr lang="en-GB" sz="1000" dirty="0"/>
                        <a:t>Aesthetics</a:t>
                      </a:r>
                    </a:p>
                  </a:txBody>
                  <a:tcPr/>
                </a:tc>
                <a:tc>
                  <a:txBody>
                    <a:bodyPr/>
                    <a:lstStyle/>
                    <a:p>
                      <a:r>
                        <a:rPr lang="en-GB" sz="600" dirty="0"/>
                        <a:t>Clear Plastic, White PCB, Visible</a:t>
                      </a:r>
                      <a:r>
                        <a:rPr lang="en-GB" sz="600" baseline="0" dirty="0"/>
                        <a:t> Components</a:t>
                      </a:r>
                    </a:p>
                    <a:p>
                      <a:r>
                        <a:rPr lang="en-GB" sz="600" baseline="0" dirty="0"/>
                        <a:t>½ Kg</a:t>
                      </a:r>
                    </a:p>
                    <a:p>
                      <a:r>
                        <a:rPr lang="en-GB" sz="600" baseline="0" dirty="0"/>
                        <a:t>Coloured Leds</a:t>
                      </a:r>
                    </a:p>
                    <a:p>
                      <a:r>
                        <a:rPr lang="en-GB" sz="600" baseline="0" dirty="0"/>
                        <a:t>Large (25x15cm)</a:t>
                      </a:r>
                      <a:endParaRPr lang="en-GB" sz="600" dirty="0"/>
                    </a:p>
                  </a:txBody>
                  <a:tcPr/>
                </a:tc>
                <a:tc>
                  <a:txBody>
                    <a:bodyPr/>
                    <a:lstStyle/>
                    <a:p>
                      <a:r>
                        <a:rPr lang="en-GB" sz="600" dirty="0"/>
                        <a:t>Not very pretty</a:t>
                      </a:r>
                      <a:r>
                        <a:rPr lang="en-GB" sz="600" baseline="0" dirty="0"/>
                        <a:t> as components are visible</a:t>
                      </a:r>
                    </a:p>
                    <a:p>
                      <a:r>
                        <a:rPr lang="en-GB" sz="600" baseline="0" dirty="0"/>
                        <a:t>Light</a:t>
                      </a:r>
                    </a:p>
                    <a:p>
                      <a:r>
                        <a:rPr lang="en-GB" sz="600" baseline="0" dirty="0"/>
                        <a:t>Leds are fixed </a:t>
                      </a:r>
                      <a:r>
                        <a:rPr lang="en-GB" sz="600" baseline="0" dirty="0" smtClean="0"/>
                        <a:t>colours</a:t>
                      </a:r>
                    </a:p>
                    <a:p>
                      <a:r>
                        <a:rPr lang="en-GB" sz="600" baseline="0" dirty="0" smtClean="0"/>
                        <a:t>The casing material makes the product look cheap</a:t>
                      </a:r>
                      <a:endParaRPr lang="en-GB" sz="600" dirty="0"/>
                    </a:p>
                  </a:txBody>
                  <a:tcPr/>
                </a:tc>
              </a:tr>
              <a:tr h="406021">
                <a:tc>
                  <a:txBody>
                    <a:bodyPr/>
                    <a:lstStyle/>
                    <a:p>
                      <a:r>
                        <a:rPr lang="en-GB" sz="1000" dirty="0"/>
                        <a:t>Customers</a:t>
                      </a:r>
                    </a:p>
                  </a:txBody>
                  <a:tcPr/>
                </a:tc>
                <a:tc>
                  <a:txBody>
                    <a:bodyPr/>
                    <a:lstStyle/>
                    <a:p>
                      <a:r>
                        <a:rPr lang="en-GB" sz="600" dirty="0"/>
                        <a:t>Audio</a:t>
                      </a:r>
                      <a:r>
                        <a:rPr lang="en-GB" sz="600" baseline="0" dirty="0"/>
                        <a:t>philes, </a:t>
                      </a:r>
                    </a:p>
                    <a:p>
                      <a:r>
                        <a:rPr lang="en-GB" sz="600" dirty="0"/>
                        <a:t>Techies</a:t>
                      </a:r>
                    </a:p>
                  </a:txBody>
                  <a:tcPr/>
                </a:tc>
                <a:tc>
                  <a:txBody>
                    <a:bodyPr/>
                    <a:lstStyle/>
                    <a:p>
                      <a:r>
                        <a:rPr lang="en-GB" sz="600" dirty="0"/>
                        <a:t>Limited Market</a:t>
                      </a:r>
                      <a:r>
                        <a:rPr lang="en-GB" sz="600" baseline="0" dirty="0"/>
                        <a:t> Due to </a:t>
                      </a:r>
                      <a:r>
                        <a:rPr lang="en-GB" sz="600" baseline="0" dirty="0" smtClean="0"/>
                        <a:t>Aesthetics as all the electronics are visible and the product looks cheap because of the casing material</a:t>
                      </a:r>
                      <a:endParaRPr lang="en-GB" sz="600" dirty="0"/>
                    </a:p>
                  </a:txBody>
                  <a:tcPr/>
                </a:tc>
              </a:tr>
              <a:tr h="295110">
                <a:tc>
                  <a:txBody>
                    <a:bodyPr/>
                    <a:lstStyle/>
                    <a:p>
                      <a:r>
                        <a:rPr lang="en-GB" sz="1000" dirty="0"/>
                        <a:t>Materials</a:t>
                      </a:r>
                    </a:p>
                  </a:txBody>
                  <a:tcPr/>
                </a:tc>
                <a:tc>
                  <a:txBody>
                    <a:bodyPr/>
                    <a:lstStyle/>
                    <a:p>
                      <a:r>
                        <a:rPr lang="en-GB" sz="600" dirty="0" smtClean="0"/>
                        <a:t>Plastic/PCB/Acrylic</a:t>
                      </a:r>
                      <a:endParaRPr lang="en-GB" sz="600" dirty="0"/>
                    </a:p>
                  </a:txBody>
                  <a:tcPr/>
                </a:tc>
                <a:tc>
                  <a:txBody>
                    <a:bodyPr/>
                    <a:lstStyle/>
                    <a:p>
                      <a:r>
                        <a:rPr lang="en-GB" sz="600" dirty="0" smtClean="0"/>
                        <a:t>It</a:t>
                      </a:r>
                      <a:r>
                        <a:rPr lang="en-GB" sz="600" baseline="0" dirty="0" smtClean="0"/>
                        <a:t> is made of cheap materials as it is not a very high quality product</a:t>
                      </a:r>
                      <a:endParaRPr lang="en-GB" sz="600" dirty="0"/>
                    </a:p>
                  </a:txBody>
                  <a:tcPr/>
                </a:tc>
              </a:tr>
              <a:tr h="484102">
                <a:tc>
                  <a:txBody>
                    <a:bodyPr/>
                    <a:lstStyle/>
                    <a:p>
                      <a:r>
                        <a:rPr lang="en-GB" sz="1000" dirty="0"/>
                        <a:t>Environment</a:t>
                      </a:r>
                    </a:p>
                  </a:txBody>
                  <a:tcPr/>
                </a:tc>
                <a:tc>
                  <a:txBody>
                    <a:bodyPr/>
                    <a:lstStyle/>
                    <a:p>
                      <a:r>
                        <a:rPr lang="en-GB" sz="600" dirty="0"/>
                        <a:t>Nothing Recyclable</a:t>
                      </a:r>
                    </a:p>
                  </a:txBody>
                  <a:tcPr/>
                </a:tc>
                <a:tc>
                  <a:txBody>
                    <a:bodyPr/>
                    <a:lstStyle/>
                    <a:p>
                      <a:r>
                        <a:rPr lang="en-GB" sz="600" dirty="0"/>
                        <a:t>Not Environmentally</a:t>
                      </a:r>
                      <a:r>
                        <a:rPr lang="en-GB" sz="600" baseline="0" dirty="0"/>
                        <a:t> </a:t>
                      </a:r>
                      <a:r>
                        <a:rPr lang="en-GB" sz="600" baseline="0" dirty="0" smtClean="0"/>
                        <a:t>Friendly as the product is made using plastic which is recyclable in some case but as it is a mixture of plastics and it contains electronics it is not recyclable</a:t>
                      </a:r>
                      <a:endParaRPr lang="en-GB" sz="600" dirty="0"/>
                    </a:p>
                  </a:txBody>
                  <a:tcPr/>
                </a:tc>
              </a:tr>
              <a:tr h="484102">
                <a:tc>
                  <a:txBody>
                    <a:bodyPr/>
                    <a:lstStyle/>
                    <a:p>
                      <a:r>
                        <a:rPr lang="en-GB" sz="1000" dirty="0"/>
                        <a:t>Safety</a:t>
                      </a:r>
                    </a:p>
                  </a:txBody>
                  <a:tcPr/>
                </a:tc>
                <a:tc>
                  <a:txBody>
                    <a:bodyPr/>
                    <a:lstStyle/>
                    <a:p>
                      <a:r>
                        <a:rPr lang="en-GB" sz="600" dirty="0"/>
                        <a:t>5v @ 150mA</a:t>
                      </a:r>
                    </a:p>
                    <a:p>
                      <a:r>
                        <a:rPr lang="en-GB" sz="600" dirty="0"/>
                        <a:t>Lightweight</a:t>
                      </a:r>
                    </a:p>
                  </a:txBody>
                  <a:tcPr/>
                </a:tc>
                <a:tc>
                  <a:txBody>
                    <a:bodyPr/>
                    <a:lstStyle/>
                    <a:p>
                      <a:r>
                        <a:rPr lang="en-GB" sz="600" dirty="0"/>
                        <a:t>Low power/current so no risk of</a:t>
                      </a:r>
                      <a:r>
                        <a:rPr lang="en-GB" sz="600" baseline="0" dirty="0"/>
                        <a:t> electrocution</a:t>
                      </a:r>
                      <a:endParaRPr lang="en-GB" sz="600" dirty="0"/>
                    </a:p>
                    <a:p>
                      <a:r>
                        <a:rPr lang="en-GB" sz="600" dirty="0" smtClean="0"/>
                        <a:t>Lightweight</a:t>
                      </a:r>
                      <a:r>
                        <a:rPr lang="en-GB" sz="600" baseline="0" dirty="0" smtClean="0"/>
                        <a:t> so it won’t hurt someone if it fell on them</a:t>
                      </a:r>
                    </a:p>
                    <a:p>
                      <a:r>
                        <a:rPr lang="en-GB" sz="600" baseline="0" dirty="0" smtClean="0"/>
                        <a:t>It has rounded corners</a:t>
                      </a:r>
                      <a:endParaRPr lang="en-GB" sz="600" dirty="0"/>
                    </a:p>
                  </a:txBody>
                  <a:tcPr/>
                </a:tc>
              </a:tr>
              <a:tr h="379994">
                <a:tc>
                  <a:txBody>
                    <a:bodyPr/>
                    <a:lstStyle/>
                    <a:p>
                      <a:r>
                        <a:rPr lang="en-GB" sz="1000" dirty="0"/>
                        <a:t>Function</a:t>
                      </a:r>
                    </a:p>
                  </a:txBody>
                  <a:tcPr/>
                </a:tc>
                <a:tc>
                  <a:txBody>
                    <a:bodyPr/>
                    <a:lstStyle/>
                    <a:p>
                      <a:r>
                        <a:rPr lang="en-GB" sz="600" dirty="0"/>
                        <a:t>Lights</a:t>
                      </a:r>
                      <a:r>
                        <a:rPr lang="en-GB" sz="600" baseline="0" dirty="0"/>
                        <a:t> up </a:t>
                      </a:r>
                      <a:r>
                        <a:rPr lang="en-GB" sz="600" baseline="0" dirty="0" smtClean="0"/>
                        <a:t>the individual columns depending on the level of  the audio in that specific frequency range</a:t>
                      </a:r>
                      <a:endParaRPr lang="en-GB" sz="600" dirty="0"/>
                    </a:p>
                  </a:txBody>
                  <a:tcPr/>
                </a:tc>
                <a:tc>
                  <a:txBody>
                    <a:bodyPr/>
                    <a:lstStyle/>
                    <a:p>
                      <a:r>
                        <a:rPr lang="en-GB" sz="600" dirty="0" smtClean="0"/>
                        <a:t> It can be used</a:t>
                      </a:r>
                      <a:r>
                        <a:rPr lang="en-GB" sz="600" baseline="0" dirty="0" smtClean="0"/>
                        <a:t> f</a:t>
                      </a:r>
                      <a:r>
                        <a:rPr lang="en-GB" sz="600" dirty="0" smtClean="0"/>
                        <a:t>or Party's/</a:t>
                      </a:r>
                      <a:r>
                        <a:rPr lang="en-GB" sz="600" baseline="0" dirty="0" smtClean="0"/>
                        <a:t>Discos as the light flash in time with the beat</a:t>
                      </a:r>
                      <a:endParaRPr lang="en-GB" sz="600" dirty="0"/>
                    </a:p>
                  </a:txBody>
                  <a:tcPr/>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9" name="Picture 3" descr="http://i.ebayimg.com/images/g/BfgAAOSwZVlXqNu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b="786"/>
          <a:stretch>
            <a:fillRect/>
          </a:stretch>
        </p:blipFill>
        <p:spPr bwMode="auto">
          <a:xfrm>
            <a:off x="3203848" y="3867894"/>
            <a:ext cx="1368152" cy="932533"/>
          </a:xfrm>
          <a:prstGeom prst="roundRect">
            <a:avLst>
              <a:gd name="adj" fmla="val 23326"/>
            </a:avLst>
          </a:prstGeom>
          <a:noFill/>
          <a:extLst>
            <a:ext uri="{909E8E84-426E-40DD-AFC4-6F175D3DCCD1}">
              <a14:hiddenFill xmlns="" xmlns:a14="http://schemas.microsoft.com/office/drawing/2010/main">
                <a:solidFill>
                  <a:srgbClr val="FFFFFF"/>
                </a:solidFill>
              </a14:hiddenFill>
            </a:ext>
          </a:extLst>
        </p:spPr>
      </p:pic>
      <p:pic>
        <p:nvPicPr>
          <p:cNvPr id="10" name="Picture 5" descr="http://i.ebayimg.com/images/g/AisAAOSwZVlXqNt1/s-l160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l="4969" t="5963" r="7310" b="10969"/>
          <a:stretch>
            <a:fillRect/>
          </a:stretch>
        </p:blipFill>
        <p:spPr bwMode="auto">
          <a:xfrm>
            <a:off x="3079471" y="1419622"/>
            <a:ext cx="1492529" cy="1368152"/>
          </a:xfrm>
          <a:prstGeom prst="roundRect">
            <a:avLst>
              <a:gd name="adj" fmla="val 22708"/>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smtClean="0"/>
              <a:t>Initial Light Test: Code for looping through LEDs</a:t>
            </a:r>
            <a:endParaRPr lang="en-GB" sz="2800" dirty="0"/>
          </a:p>
        </p:txBody>
      </p:sp>
      <p:sp>
        <p:nvSpPr>
          <p:cNvPr id="8" name="Content Placeholder 7"/>
          <p:cNvSpPr>
            <a:spLocks noGrp="1"/>
          </p:cNvSpPr>
          <p:nvPr>
            <p:ph sz="half" idx="1"/>
          </p:nvPr>
        </p:nvSpPr>
        <p:spPr/>
        <p:txBody>
          <a:bodyPr>
            <a:noAutofit/>
          </a:bodyPr>
          <a:lstStyle/>
          <a:p>
            <a:pPr>
              <a:spcBef>
                <a:spcPts val="0"/>
              </a:spcBef>
              <a:buNone/>
            </a:pPr>
            <a:r>
              <a:rPr lang="en-GB" sz="900" dirty="0" smtClean="0"/>
              <a:t>void loop() {</a:t>
            </a:r>
          </a:p>
          <a:p>
            <a:pPr>
              <a:spcBef>
                <a:spcPts val="0"/>
              </a:spcBef>
              <a:buNone/>
            </a:pPr>
            <a:r>
              <a:rPr lang="en-GB" sz="900" dirty="0" smtClean="0"/>
              <a:t>  // put your main code here, to run repeatedly:</a:t>
            </a:r>
          </a:p>
          <a:p>
            <a:pPr>
              <a:spcBef>
                <a:spcPts val="0"/>
              </a:spcBef>
              <a:buNone/>
            </a:pPr>
            <a:r>
              <a:rPr lang="en-GB" sz="900" dirty="0" smtClean="0"/>
              <a:t>  for (</a:t>
            </a:r>
            <a:r>
              <a:rPr lang="en-GB" sz="900" dirty="0" err="1" smtClean="0"/>
              <a:t>int</a:t>
            </a:r>
            <a:r>
              <a:rPr lang="en-GB" sz="900" dirty="0" smtClean="0"/>
              <a:t> </a:t>
            </a:r>
            <a:r>
              <a:rPr lang="en-GB" sz="900" dirty="0" err="1" smtClean="0"/>
              <a:t>yi</a:t>
            </a:r>
            <a:r>
              <a:rPr lang="en-GB" sz="900" dirty="0" smtClean="0"/>
              <a:t> = 0; </a:t>
            </a:r>
            <a:r>
              <a:rPr lang="en-GB" sz="900" dirty="0" err="1" smtClean="0"/>
              <a:t>yi</a:t>
            </a:r>
            <a:r>
              <a:rPr lang="en-GB" sz="900" dirty="0" smtClean="0"/>
              <a:t> &lt; 16; </a:t>
            </a:r>
            <a:r>
              <a:rPr lang="en-GB" sz="900" dirty="0" err="1" smtClean="0"/>
              <a:t>yi</a:t>
            </a:r>
            <a:r>
              <a:rPr lang="en-GB" sz="900" dirty="0" smtClean="0"/>
              <a:t>++ ){</a:t>
            </a:r>
          </a:p>
          <a:p>
            <a:pPr>
              <a:spcBef>
                <a:spcPts val="0"/>
              </a:spcBef>
              <a:buNone/>
            </a:pPr>
            <a:r>
              <a:rPr lang="en-GB" sz="900" dirty="0" smtClean="0"/>
              <a:t>    for (</a:t>
            </a:r>
            <a:r>
              <a:rPr lang="en-GB" sz="900" dirty="0" err="1" smtClean="0"/>
              <a:t>int</a:t>
            </a:r>
            <a:r>
              <a:rPr lang="en-GB" sz="900" dirty="0" smtClean="0"/>
              <a:t> xi = 0; xi &lt; 32; xi++ ){</a:t>
            </a:r>
          </a:p>
          <a:p>
            <a:pPr>
              <a:spcBef>
                <a:spcPts val="0"/>
              </a:spcBef>
              <a:buNone/>
            </a:pPr>
            <a:r>
              <a:rPr lang="en-GB" sz="900" dirty="0" smtClean="0"/>
              <a:t>      </a:t>
            </a:r>
            <a:r>
              <a:rPr lang="en-GB" sz="900" dirty="0" err="1" smtClean="0"/>
              <a:t>setLED</a:t>
            </a:r>
            <a:r>
              <a:rPr lang="en-GB" sz="900" dirty="0" smtClean="0"/>
              <a:t>(xi,yi,255,0,0);</a:t>
            </a:r>
          </a:p>
          <a:p>
            <a:pPr>
              <a:spcBef>
                <a:spcPts val="0"/>
              </a:spcBef>
              <a:buNone/>
            </a:pPr>
            <a:r>
              <a:rPr lang="en-GB" sz="900" dirty="0" smtClean="0"/>
              <a:t>      </a:t>
            </a:r>
            <a:r>
              <a:rPr lang="en-GB" sz="900" dirty="0" err="1" smtClean="0"/>
              <a:t>FastLED.show</a:t>
            </a:r>
            <a:r>
              <a:rPr lang="en-GB" sz="900" dirty="0" smtClean="0"/>
              <a:t>();</a:t>
            </a:r>
          </a:p>
          <a:p>
            <a:pPr>
              <a:spcBef>
                <a:spcPts val="0"/>
              </a:spcBef>
              <a:buNone/>
            </a:pPr>
            <a:r>
              <a:rPr lang="en-GB" sz="900" dirty="0" smtClean="0"/>
              <a:t>      delay(</a:t>
            </a:r>
            <a:r>
              <a:rPr lang="en-GB" sz="900" dirty="0" err="1" smtClean="0"/>
              <a:t>step_delay</a:t>
            </a:r>
            <a:r>
              <a:rPr lang="en-GB" sz="900" dirty="0" smtClean="0"/>
              <a:t>);</a:t>
            </a:r>
          </a:p>
          <a:p>
            <a:pPr>
              <a:spcBef>
                <a:spcPts val="0"/>
              </a:spcBef>
              <a:buNone/>
            </a:pPr>
            <a:r>
              <a:rPr lang="en-GB" sz="900" dirty="0" smtClean="0"/>
              <a:t>    }</a:t>
            </a:r>
          </a:p>
          <a:p>
            <a:pPr>
              <a:spcBef>
                <a:spcPts val="0"/>
              </a:spcBef>
              <a:buNone/>
            </a:pPr>
            <a:r>
              <a:rPr lang="en-GB" sz="900" dirty="0" smtClean="0"/>
              <a:t>  }</a:t>
            </a:r>
          </a:p>
          <a:p>
            <a:pPr>
              <a:spcBef>
                <a:spcPts val="0"/>
              </a:spcBef>
              <a:buNone/>
            </a:pPr>
            <a:r>
              <a:rPr lang="en-GB" sz="900" dirty="0" smtClean="0"/>
              <a:t>  for (</a:t>
            </a:r>
            <a:r>
              <a:rPr lang="en-GB" sz="900" dirty="0" err="1" smtClean="0"/>
              <a:t>int</a:t>
            </a:r>
            <a:r>
              <a:rPr lang="en-GB" sz="900" dirty="0" smtClean="0"/>
              <a:t> </a:t>
            </a:r>
            <a:r>
              <a:rPr lang="en-GB" sz="900" dirty="0" err="1" smtClean="0"/>
              <a:t>yi</a:t>
            </a:r>
            <a:r>
              <a:rPr lang="en-GB" sz="900" dirty="0" smtClean="0"/>
              <a:t> = 0; </a:t>
            </a:r>
            <a:r>
              <a:rPr lang="en-GB" sz="900" dirty="0" err="1" smtClean="0"/>
              <a:t>yi</a:t>
            </a:r>
            <a:r>
              <a:rPr lang="en-GB" sz="900" dirty="0" smtClean="0"/>
              <a:t> &lt; 16; </a:t>
            </a:r>
            <a:r>
              <a:rPr lang="en-GB" sz="900" dirty="0" err="1" smtClean="0"/>
              <a:t>yi</a:t>
            </a:r>
            <a:r>
              <a:rPr lang="en-GB" sz="900" dirty="0" smtClean="0"/>
              <a:t>++ ){</a:t>
            </a:r>
          </a:p>
          <a:p>
            <a:pPr>
              <a:spcBef>
                <a:spcPts val="0"/>
              </a:spcBef>
              <a:buNone/>
            </a:pPr>
            <a:r>
              <a:rPr lang="en-GB" sz="900" dirty="0" smtClean="0"/>
              <a:t>    for (</a:t>
            </a:r>
            <a:r>
              <a:rPr lang="en-GB" sz="900" dirty="0" err="1" smtClean="0"/>
              <a:t>int</a:t>
            </a:r>
            <a:r>
              <a:rPr lang="en-GB" sz="900" dirty="0" smtClean="0"/>
              <a:t> xi = 0; xi &lt; 32; xi++ ){</a:t>
            </a:r>
          </a:p>
          <a:p>
            <a:pPr>
              <a:spcBef>
                <a:spcPts val="0"/>
              </a:spcBef>
              <a:buNone/>
            </a:pPr>
            <a:r>
              <a:rPr lang="en-GB" sz="900" dirty="0" smtClean="0"/>
              <a:t>      </a:t>
            </a:r>
            <a:r>
              <a:rPr lang="en-GB" sz="900" dirty="0" err="1" smtClean="0"/>
              <a:t>setLED</a:t>
            </a:r>
            <a:r>
              <a:rPr lang="en-GB" sz="900" dirty="0" smtClean="0"/>
              <a:t>(xi,yi,0,255,0);</a:t>
            </a:r>
          </a:p>
          <a:p>
            <a:pPr>
              <a:spcBef>
                <a:spcPts val="0"/>
              </a:spcBef>
              <a:buNone/>
            </a:pPr>
            <a:r>
              <a:rPr lang="en-GB" sz="900" dirty="0" smtClean="0"/>
              <a:t>      </a:t>
            </a:r>
            <a:r>
              <a:rPr lang="en-GB" sz="900" dirty="0" err="1" smtClean="0"/>
              <a:t>FastLED.show</a:t>
            </a:r>
            <a:r>
              <a:rPr lang="en-GB" sz="900" dirty="0" smtClean="0"/>
              <a:t>();</a:t>
            </a:r>
          </a:p>
          <a:p>
            <a:pPr>
              <a:spcBef>
                <a:spcPts val="0"/>
              </a:spcBef>
              <a:buNone/>
            </a:pPr>
            <a:r>
              <a:rPr lang="en-GB" sz="900" dirty="0" smtClean="0"/>
              <a:t>      delay(</a:t>
            </a:r>
            <a:r>
              <a:rPr lang="en-GB" sz="900" dirty="0" err="1" smtClean="0"/>
              <a:t>step_delay</a:t>
            </a:r>
            <a:r>
              <a:rPr lang="en-GB" sz="900" dirty="0" smtClean="0"/>
              <a:t>);</a:t>
            </a:r>
          </a:p>
          <a:p>
            <a:pPr>
              <a:spcBef>
                <a:spcPts val="0"/>
              </a:spcBef>
              <a:buNone/>
            </a:pPr>
            <a:r>
              <a:rPr lang="en-GB" sz="900" dirty="0" smtClean="0"/>
              <a:t>    }</a:t>
            </a:r>
          </a:p>
          <a:p>
            <a:pPr>
              <a:spcBef>
                <a:spcPts val="0"/>
              </a:spcBef>
              <a:buNone/>
            </a:pPr>
            <a:r>
              <a:rPr lang="en-GB" sz="900" dirty="0" smtClean="0"/>
              <a:t>  }</a:t>
            </a:r>
          </a:p>
          <a:p>
            <a:pPr>
              <a:spcBef>
                <a:spcPts val="0"/>
              </a:spcBef>
              <a:buNone/>
            </a:pPr>
            <a:r>
              <a:rPr lang="en-GB" sz="900" dirty="0" smtClean="0"/>
              <a:t>  for (</a:t>
            </a:r>
            <a:r>
              <a:rPr lang="en-GB" sz="900" dirty="0" err="1" smtClean="0"/>
              <a:t>int</a:t>
            </a:r>
            <a:r>
              <a:rPr lang="en-GB" sz="900" dirty="0" smtClean="0"/>
              <a:t> </a:t>
            </a:r>
            <a:r>
              <a:rPr lang="en-GB" sz="900" dirty="0" err="1" smtClean="0"/>
              <a:t>yi</a:t>
            </a:r>
            <a:r>
              <a:rPr lang="en-GB" sz="900" dirty="0" smtClean="0"/>
              <a:t> = 0; </a:t>
            </a:r>
            <a:r>
              <a:rPr lang="en-GB" sz="900" dirty="0" err="1" smtClean="0"/>
              <a:t>yi</a:t>
            </a:r>
            <a:r>
              <a:rPr lang="en-GB" sz="900" dirty="0" smtClean="0"/>
              <a:t> &lt; 16; </a:t>
            </a:r>
            <a:r>
              <a:rPr lang="en-GB" sz="900" dirty="0" err="1" smtClean="0"/>
              <a:t>yi</a:t>
            </a:r>
            <a:r>
              <a:rPr lang="en-GB" sz="900" dirty="0" smtClean="0"/>
              <a:t>++ ){</a:t>
            </a:r>
          </a:p>
          <a:p>
            <a:pPr>
              <a:spcBef>
                <a:spcPts val="0"/>
              </a:spcBef>
              <a:buNone/>
            </a:pPr>
            <a:r>
              <a:rPr lang="en-GB" sz="900" dirty="0" smtClean="0"/>
              <a:t>    for (</a:t>
            </a:r>
            <a:r>
              <a:rPr lang="en-GB" sz="900" dirty="0" err="1" smtClean="0"/>
              <a:t>int</a:t>
            </a:r>
            <a:r>
              <a:rPr lang="en-GB" sz="900" dirty="0" smtClean="0"/>
              <a:t> xi = 0; xi &lt; 32; xi++ ){</a:t>
            </a:r>
          </a:p>
          <a:p>
            <a:pPr>
              <a:spcBef>
                <a:spcPts val="0"/>
              </a:spcBef>
              <a:buNone/>
            </a:pPr>
            <a:r>
              <a:rPr lang="en-GB" sz="900" dirty="0" smtClean="0"/>
              <a:t>      </a:t>
            </a:r>
            <a:r>
              <a:rPr lang="en-GB" sz="900" dirty="0" err="1" smtClean="0"/>
              <a:t>setLED</a:t>
            </a:r>
            <a:r>
              <a:rPr lang="en-GB" sz="900" dirty="0" smtClean="0"/>
              <a:t>(xi,yi,0,0,255);</a:t>
            </a:r>
          </a:p>
          <a:p>
            <a:pPr>
              <a:spcBef>
                <a:spcPts val="0"/>
              </a:spcBef>
              <a:buNone/>
            </a:pPr>
            <a:r>
              <a:rPr lang="en-GB" sz="900" dirty="0" smtClean="0"/>
              <a:t>      </a:t>
            </a:r>
            <a:r>
              <a:rPr lang="en-GB" sz="900" dirty="0" err="1" smtClean="0"/>
              <a:t>FastLED.show</a:t>
            </a:r>
            <a:r>
              <a:rPr lang="en-GB" sz="900" dirty="0" smtClean="0"/>
              <a:t>();</a:t>
            </a:r>
          </a:p>
          <a:p>
            <a:pPr>
              <a:spcBef>
                <a:spcPts val="0"/>
              </a:spcBef>
              <a:buNone/>
            </a:pPr>
            <a:r>
              <a:rPr lang="en-GB" sz="900" dirty="0" smtClean="0"/>
              <a:t>      delay(</a:t>
            </a:r>
            <a:r>
              <a:rPr lang="en-GB" sz="900" dirty="0" err="1" smtClean="0"/>
              <a:t>step_delay</a:t>
            </a:r>
            <a:r>
              <a:rPr lang="en-GB" sz="900" dirty="0" smtClean="0"/>
              <a:t>);</a:t>
            </a:r>
          </a:p>
          <a:p>
            <a:pPr>
              <a:spcBef>
                <a:spcPts val="0"/>
              </a:spcBef>
              <a:buNone/>
            </a:pPr>
            <a:r>
              <a:rPr lang="en-GB" sz="900" dirty="0" smtClean="0"/>
              <a:t>    }</a:t>
            </a:r>
          </a:p>
          <a:p>
            <a:pPr>
              <a:spcBef>
                <a:spcPts val="0"/>
              </a:spcBef>
              <a:buNone/>
            </a:pPr>
            <a:r>
              <a:rPr lang="en-GB" sz="900" dirty="0" smtClean="0"/>
              <a:t>  }</a:t>
            </a:r>
          </a:p>
        </p:txBody>
      </p:sp>
      <p:sp>
        <p:nvSpPr>
          <p:cNvPr id="9" name="Content Placeholder 8"/>
          <p:cNvSpPr>
            <a:spLocks noGrp="1"/>
          </p:cNvSpPr>
          <p:nvPr>
            <p:ph sz="half" idx="2"/>
          </p:nvPr>
        </p:nvSpPr>
        <p:spPr/>
        <p:txBody>
          <a:bodyPr>
            <a:normAutofit/>
          </a:bodyPr>
          <a:lstStyle/>
          <a:p>
            <a:pPr>
              <a:spcBef>
                <a:spcPts val="0"/>
              </a:spcBef>
              <a:buNone/>
            </a:pPr>
            <a:r>
              <a:rPr lang="en-GB" sz="1000" b="1" dirty="0" smtClean="0"/>
              <a:t>Continued.</a:t>
            </a:r>
          </a:p>
          <a:p>
            <a:pPr>
              <a:spcBef>
                <a:spcPts val="0"/>
              </a:spcBef>
              <a:buNone/>
            </a:pPr>
            <a:endParaRPr lang="en-GB" sz="1000" dirty="0" smtClean="0"/>
          </a:p>
          <a:p>
            <a:pPr>
              <a:spcBef>
                <a:spcPts val="0"/>
              </a:spcBef>
              <a:buNone/>
            </a:pPr>
            <a:r>
              <a:rPr lang="en-GB" sz="1000" dirty="0" smtClean="0"/>
              <a:t>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spcBef>
                <a:spcPts val="0"/>
              </a:spcBef>
              <a:buNone/>
            </a:pPr>
            <a:r>
              <a:rPr lang="en-GB" sz="1000" dirty="0" smtClean="0"/>
              <a:t>    for (</a:t>
            </a:r>
            <a:r>
              <a:rPr lang="en-GB" sz="1000" dirty="0" err="1" smtClean="0"/>
              <a:t>int</a:t>
            </a:r>
            <a:r>
              <a:rPr lang="en-GB" sz="1000" dirty="0" smtClean="0"/>
              <a:t> xi = 0; xi &lt; 32; xi++ ){</a:t>
            </a:r>
          </a:p>
          <a:p>
            <a:pPr>
              <a:spcBef>
                <a:spcPts val="0"/>
              </a:spcBef>
              <a:buNone/>
            </a:pPr>
            <a:r>
              <a:rPr lang="en-GB" sz="1000" dirty="0" smtClean="0"/>
              <a:t>      </a:t>
            </a:r>
            <a:r>
              <a:rPr lang="en-GB" sz="1000" dirty="0" err="1" smtClean="0"/>
              <a:t>setLED</a:t>
            </a:r>
            <a:r>
              <a:rPr lang="en-GB" sz="1000" dirty="0" smtClean="0"/>
              <a:t>(xi,yi,255,255,255);</a:t>
            </a:r>
          </a:p>
          <a:p>
            <a:pPr>
              <a:spcBef>
                <a:spcPts val="0"/>
              </a:spcBef>
              <a:buNone/>
            </a:pPr>
            <a:r>
              <a:rPr lang="en-GB" sz="1000" dirty="0" smtClean="0"/>
              <a:t>      </a:t>
            </a:r>
            <a:r>
              <a:rPr lang="en-GB" sz="1000" dirty="0" err="1" smtClean="0"/>
              <a:t>FastLED.show</a:t>
            </a:r>
            <a:r>
              <a:rPr lang="en-GB" sz="1000" dirty="0" smtClean="0"/>
              <a:t>();</a:t>
            </a:r>
          </a:p>
          <a:p>
            <a:pPr>
              <a:spcBef>
                <a:spcPts val="0"/>
              </a:spcBef>
              <a:buNone/>
            </a:pPr>
            <a:r>
              <a:rPr lang="en-GB" sz="1000" dirty="0" smtClean="0"/>
              <a:t>      delay(</a:t>
            </a:r>
            <a:r>
              <a:rPr lang="en-GB" sz="1000" dirty="0" err="1" smtClean="0"/>
              <a:t>step_delay</a:t>
            </a:r>
            <a:r>
              <a:rPr lang="en-GB" sz="1000" dirty="0" smtClean="0"/>
              <a:t>);</a:t>
            </a:r>
          </a:p>
          <a:p>
            <a:pPr>
              <a:spcBef>
                <a:spcPts val="0"/>
              </a:spcBef>
              <a:buNone/>
            </a:pPr>
            <a:r>
              <a:rPr lang="en-GB" sz="1000" dirty="0" smtClean="0"/>
              <a:t>    }</a:t>
            </a:r>
          </a:p>
          <a:p>
            <a:pPr>
              <a:spcBef>
                <a:spcPts val="0"/>
              </a:spcBef>
              <a:buNone/>
            </a:pPr>
            <a:r>
              <a:rPr lang="en-GB" sz="1000" dirty="0" smtClean="0"/>
              <a:t>  }</a:t>
            </a:r>
          </a:p>
          <a:p>
            <a:pPr>
              <a:spcBef>
                <a:spcPts val="0"/>
              </a:spcBef>
              <a:buNone/>
            </a:pPr>
            <a:r>
              <a:rPr lang="en-GB" sz="1000" dirty="0" smtClean="0"/>
              <a:t>  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spcBef>
                <a:spcPts val="0"/>
              </a:spcBef>
              <a:buNone/>
            </a:pPr>
            <a:r>
              <a:rPr lang="en-GB" sz="1000" dirty="0" smtClean="0"/>
              <a:t>    for (</a:t>
            </a:r>
            <a:r>
              <a:rPr lang="en-GB" sz="1000" dirty="0" err="1" smtClean="0"/>
              <a:t>int</a:t>
            </a:r>
            <a:r>
              <a:rPr lang="en-GB" sz="1000" dirty="0" smtClean="0"/>
              <a:t> xi = 0; xi &lt; 32; xi++ ){</a:t>
            </a:r>
          </a:p>
          <a:p>
            <a:pPr>
              <a:spcBef>
                <a:spcPts val="0"/>
              </a:spcBef>
              <a:buNone/>
            </a:pPr>
            <a:r>
              <a:rPr lang="en-GB" sz="1000" dirty="0" smtClean="0"/>
              <a:t>      </a:t>
            </a:r>
            <a:r>
              <a:rPr lang="en-GB" sz="1000" dirty="0" err="1" smtClean="0"/>
              <a:t>setLED</a:t>
            </a:r>
            <a:r>
              <a:rPr lang="en-GB" sz="1000" dirty="0" smtClean="0"/>
              <a:t>(xi,yi,0,0,0);</a:t>
            </a:r>
          </a:p>
          <a:p>
            <a:pPr>
              <a:spcBef>
                <a:spcPts val="0"/>
              </a:spcBef>
              <a:buNone/>
            </a:pPr>
            <a:r>
              <a:rPr lang="en-GB" sz="1000" dirty="0" smtClean="0"/>
              <a:t>    }</a:t>
            </a:r>
          </a:p>
          <a:p>
            <a:pPr>
              <a:spcBef>
                <a:spcPts val="0"/>
              </a:spcBef>
              <a:buNone/>
            </a:pPr>
            <a:r>
              <a:rPr lang="en-GB" sz="1000" dirty="0" smtClean="0"/>
              <a:t>  }</a:t>
            </a:r>
          </a:p>
          <a:p>
            <a:pPr>
              <a:spcBef>
                <a:spcPts val="0"/>
              </a:spcBef>
              <a:buNone/>
            </a:pPr>
            <a:r>
              <a:rPr lang="en-GB" sz="1000" dirty="0" smtClean="0"/>
              <a:t>  </a:t>
            </a:r>
            <a:r>
              <a:rPr lang="en-GB" sz="1000" dirty="0" err="1" smtClean="0"/>
              <a:t>FastLED.show</a:t>
            </a:r>
            <a:r>
              <a:rPr lang="en-GB" sz="1000" dirty="0" smtClean="0"/>
              <a:t>();</a:t>
            </a:r>
          </a:p>
          <a:p>
            <a:pPr>
              <a:spcBef>
                <a:spcPts val="0"/>
              </a:spcBef>
              <a:buNone/>
            </a:pPr>
            <a:r>
              <a:rPr lang="en-GB" sz="1000" dirty="0" smtClean="0"/>
              <a:t>}</a:t>
            </a:r>
          </a:p>
          <a:p>
            <a:pPr>
              <a:spcBef>
                <a:spcPts val="0"/>
              </a:spcBef>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FHT Test</a:t>
            </a:r>
            <a:endParaRPr lang="en-GB" dirty="0"/>
          </a:p>
        </p:txBody>
      </p:sp>
      <p:sp>
        <p:nvSpPr>
          <p:cNvPr id="3" name="Content Placeholder 2"/>
          <p:cNvSpPr>
            <a:spLocks noGrp="1"/>
          </p:cNvSpPr>
          <p:nvPr>
            <p:ph idx="1"/>
          </p:nvPr>
        </p:nvSpPr>
        <p:spPr/>
        <p:txBody>
          <a:bodyPr>
            <a:normAutofit/>
          </a:bodyPr>
          <a:lstStyle/>
          <a:p>
            <a:r>
              <a:rPr lang="en-GB" sz="2000" dirty="0" smtClean="0"/>
              <a:t>I joined the FHT example code to my basic LED test sketch with a bit of extra code to form bars from the FHT output of an audio signal</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9089" name="Picture 1" descr="C:\Users\Owner\Desktop\School Documents\School work\STRIPEZ\Electronic Project\5- Circuit Design\Pictures\IMG_9019.JPG"/>
          <p:cNvPicPr>
            <a:picLocks noChangeAspect="1" noChangeArrowheads="1"/>
          </p:cNvPicPr>
          <p:nvPr/>
        </p:nvPicPr>
        <p:blipFill>
          <a:blip r:embed="rId2" cstate="print"/>
          <a:srcRect t="6067"/>
          <a:stretch>
            <a:fillRect/>
          </a:stretch>
        </p:blipFill>
        <p:spPr bwMode="auto">
          <a:xfrm>
            <a:off x="2198272" y="2571750"/>
            <a:ext cx="4747456" cy="2229712"/>
          </a:xfrm>
          <a:prstGeom prst="rect">
            <a:avLst/>
          </a:prstGeom>
          <a:noFill/>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1800" dirty="0" smtClean="0"/>
              <a:t>FHT Test: Code for changing LED to target image</a:t>
            </a:r>
            <a:endParaRPr lang="en-GB" sz="1800" dirty="0"/>
          </a:p>
        </p:txBody>
      </p:sp>
      <p:sp>
        <p:nvSpPr>
          <p:cNvPr id="3" name="Content Placeholder 2"/>
          <p:cNvSpPr>
            <a:spLocks noGrp="1"/>
          </p:cNvSpPr>
          <p:nvPr>
            <p:ph idx="1"/>
          </p:nvPr>
        </p:nvSpPr>
        <p:spPr/>
        <p:txBody>
          <a:bodyPr>
            <a:normAutofit fontScale="40000" lnSpcReduction="20000"/>
          </a:bodyPr>
          <a:lstStyle/>
          <a:p>
            <a:pPr>
              <a:buNone/>
            </a:pPr>
            <a:r>
              <a:rPr lang="en-GB" sz="2000" dirty="0" smtClean="0"/>
              <a:t>void </a:t>
            </a:r>
            <a:r>
              <a:rPr lang="en-GB" sz="2000" dirty="0" err="1" smtClean="0"/>
              <a:t>boolLED</a:t>
            </a:r>
            <a:r>
              <a:rPr lang="en-GB" sz="2000" dirty="0" smtClean="0"/>
              <a:t>(</a:t>
            </a:r>
            <a:r>
              <a:rPr lang="en-GB" sz="2000" dirty="0" err="1" smtClean="0"/>
              <a:t>int</a:t>
            </a:r>
            <a:r>
              <a:rPr lang="en-GB" sz="2000" dirty="0" smtClean="0"/>
              <a:t> </a:t>
            </a:r>
            <a:r>
              <a:rPr lang="en-GB" sz="2000" dirty="0" err="1" smtClean="0"/>
              <a:t>LED_x</a:t>
            </a:r>
            <a:r>
              <a:rPr lang="en-GB" sz="2000" dirty="0" smtClean="0"/>
              <a:t>, </a:t>
            </a:r>
            <a:r>
              <a:rPr lang="en-GB" sz="2000" dirty="0" err="1" smtClean="0"/>
              <a:t>int</a:t>
            </a:r>
            <a:r>
              <a:rPr lang="en-GB" sz="2000" dirty="0" smtClean="0"/>
              <a:t> </a:t>
            </a:r>
            <a:r>
              <a:rPr lang="en-GB" sz="2000" dirty="0" err="1" smtClean="0"/>
              <a:t>LED_y</a:t>
            </a:r>
            <a:r>
              <a:rPr lang="en-GB" sz="2000" dirty="0" smtClean="0"/>
              <a:t>, </a:t>
            </a:r>
            <a:r>
              <a:rPr lang="en-GB" sz="2000" dirty="0" err="1" smtClean="0"/>
              <a:t>bool</a:t>
            </a:r>
            <a:r>
              <a:rPr lang="en-GB" sz="2000" dirty="0" smtClean="0"/>
              <a:t> </a:t>
            </a:r>
            <a:r>
              <a:rPr lang="en-GB" sz="2000" dirty="0" err="1" smtClean="0"/>
              <a:t>LED_State</a:t>
            </a:r>
            <a:r>
              <a:rPr lang="en-GB" sz="2000" dirty="0" smtClean="0"/>
              <a:t>){</a:t>
            </a:r>
          </a:p>
          <a:p>
            <a:pPr>
              <a:buNone/>
            </a:pPr>
            <a:r>
              <a:rPr lang="en-GB" sz="2000" dirty="0" smtClean="0"/>
              <a:t>  //</a:t>
            </a:r>
            <a:r>
              <a:rPr lang="en-GB" sz="2000" dirty="0" err="1" smtClean="0"/>
              <a:t>Serial.println</a:t>
            </a:r>
            <a:r>
              <a:rPr lang="en-GB" sz="2000" dirty="0" smtClean="0"/>
              <a:t>("</a:t>
            </a:r>
            <a:r>
              <a:rPr lang="en-GB" sz="2000" dirty="0" err="1" smtClean="0"/>
              <a:t>BoolLED</a:t>
            </a:r>
            <a:r>
              <a:rPr lang="en-GB" sz="2000" dirty="0" smtClean="0"/>
              <a:t>");</a:t>
            </a:r>
          </a:p>
          <a:p>
            <a:pPr>
              <a:buNone/>
            </a:pPr>
            <a:r>
              <a:rPr lang="en-GB" sz="2000" dirty="0" smtClean="0"/>
              <a:t>  </a:t>
            </a:r>
            <a:r>
              <a:rPr lang="en-GB" sz="2000" dirty="0" err="1" smtClean="0"/>
              <a:t>int</a:t>
            </a:r>
            <a:r>
              <a:rPr lang="en-GB" sz="2000" dirty="0" smtClean="0"/>
              <a:t> </a:t>
            </a:r>
            <a:r>
              <a:rPr lang="en-GB" sz="2000" dirty="0" err="1" smtClean="0"/>
              <a:t>PIX_Index</a:t>
            </a:r>
            <a:r>
              <a:rPr lang="en-GB" sz="2000" dirty="0" smtClean="0"/>
              <a:t> = </a:t>
            </a:r>
            <a:r>
              <a:rPr lang="en-GB" sz="2000" dirty="0" err="1" smtClean="0"/>
              <a:t>PosToIndex</a:t>
            </a:r>
            <a:r>
              <a:rPr lang="en-GB" sz="2000" dirty="0" smtClean="0"/>
              <a:t>(</a:t>
            </a:r>
            <a:r>
              <a:rPr lang="en-GB" sz="2000" dirty="0" err="1" smtClean="0"/>
              <a:t>LED_x,LED_y</a:t>
            </a:r>
            <a:r>
              <a:rPr lang="en-GB" sz="2000" dirty="0" smtClean="0"/>
              <a:t>);</a:t>
            </a:r>
          </a:p>
          <a:p>
            <a:pPr>
              <a:buNone/>
            </a:pPr>
            <a:r>
              <a:rPr lang="en-GB" sz="2000" dirty="0" smtClean="0"/>
              <a:t>  if (</a:t>
            </a:r>
            <a:r>
              <a:rPr lang="en-GB" sz="2000" dirty="0" err="1" smtClean="0"/>
              <a:t>LED_State</a:t>
            </a:r>
            <a:r>
              <a:rPr lang="en-GB" sz="2000" dirty="0" smtClean="0"/>
              <a:t>) {</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].r = image[</a:t>
            </a:r>
            <a:r>
              <a:rPr lang="en-GB" sz="2000" dirty="0" err="1" smtClean="0"/>
              <a:t>PIX_Index</a:t>
            </a:r>
            <a:r>
              <a:rPr lang="en-GB" sz="2000" dirty="0" smtClean="0"/>
              <a:t>*3];</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].g = image[</a:t>
            </a:r>
            <a:r>
              <a:rPr lang="en-GB" sz="2000" dirty="0" err="1" smtClean="0"/>
              <a:t>PIX_Index</a:t>
            </a:r>
            <a:r>
              <a:rPr lang="en-GB" sz="2000" dirty="0" smtClean="0"/>
              <a:t>*3+1];</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].b = image[</a:t>
            </a:r>
            <a:r>
              <a:rPr lang="en-GB" sz="2000" dirty="0" err="1" smtClean="0"/>
              <a:t>PIX_Index</a:t>
            </a:r>
            <a:r>
              <a:rPr lang="en-GB" sz="2000" dirty="0" smtClean="0"/>
              <a:t>*3+2];</a:t>
            </a:r>
          </a:p>
          <a:p>
            <a:pPr>
              <a:buNone/>
            </a:pPr>
            <a:r>
              <a:rPr lang="en-GB" sz="2000" dirty="0" smtClean="0"/>
              <a:t>  }</a:t>
            </a:r>
          </a:p>
          <a:p>
            <a:pPr>
              <a:buNone/>
            </a:pPr>
            <a:r>
              <a:rPr lang="en-GB" sz="2000" dirty="0" smtClean="0"/>
              <a:t>  else {</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].r = 0;</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].g = 0;</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].b = 0;</a:t>
            </a:r>
          </a:p>
          <a:p>
            <a:pPr>
              <a:buNone/>
            </a:pPr>
            <a:r>
              <a:rPr lang="en-GB" sz="2000" dirty="0" smtClean="0"/>
              <a:t>  }</a:t>
            </a:r>
          </a:p>
          <a:p>
            <a:pPr>
              <a:buNone/>
            </a:pPr>
            <a:r>
              <a:rPr lang="en-GB" sz="2000" dirty="0" smtClean="0"/>
              <a: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400" dirty="0" smtClean="0"/>
              <a:t>FHT Test: Code for drawing a bar</a:t>
            </a:r>
            <a:endParaRPr lang="en-GB" sz="2400" dirty="0"/>
          </a:p>
        </p:txBody>
      </p:sp>
      <p:sp>
        <p:nvSpPr>
          <p:cNvPr id="3" name="Content Placeholder 2"/>
          <p:cNvSpPr>
            <a:spLocks noGrp="1"/>
          </p:cNvSpPr>
          <p:nvPr>
            <p:ph idx="1"/>
          </p:nvPr>
        </p:nvSpPr>
        <p:spPr/>
        <p:txBody>
          <a:bodyPr>
            <a:normAutofit/>
          </a:bodyPr>
          <a:lstStyle/>
          <a:p>
            <a:pPr>
              <a:buNone/>
            </a:pPr>
            <a:r>
              <a:rPr lang="en-GB" sz="2000" dirty="0" smtClean="0"/>
              <a:t>void </a:t>
            </a:r>
            <a:r>
              <a:rPr lang="en-GB" sz="2000" dirty="0" err="1" smtClean="0"/>
              <a:t>drawBar</a:t>
            </a:r>
            <a:r>
              <a:rPr lang="en-GB" sz="2000" dirty="0" smtClean="0"/>
              <a:t>(</a:t>
            </a:r>
            <a:r>
              <a:rPr lang="en-GB" sz="2000" dirty="0" err="1" smtClean="0"/>
              <a:t>int</a:t>
            </a:r>
            <a:r>
              <a:rPr lang="en-GB" sz="2000" dirty="0" smtClean="0"/>
              <a:t> </a:t>
            </a:r>
            <a:r>
              <a:rPr lang="en-GB" sz="2000" dirty="0" err="1" smtClean="0"/>
              <a:t>X_Bar</a:t>
            </a:r>
            <a:r>
              <a:rPr lang="en-GB" sz="2000" dirty="0" smtClean="0"/>
              <a:t>, </a:t>
            </a:r>
            <a:r>
              <a:rPr lang="en-GB" sz="2000" dirty="0" err="1" smtClean="0"/>
              <a:t>int</a:t>
            </a:r>
            <a:r>
              <a:rPr lang="en-GB" sz="2000" dirty="0" smtClean="0"/>
              <a:t> </a:t>
            </a:r>
            <a:r>
              <a:rPr lang="en-GB" sz="2000" dirty="0" err="1" smtClean="0"/>
              <a:t>Bar_Val</a:t>
            </a:r>
            <a:r>
              <a:rPr lang="en-GB" sz="2000" dirty="0" smtClean="0"/>
              <a:t>) {</a:t>
            </a:r>
          </a:p>
          <a:p>
            <a:pPr>
              <a:buNone/>
            </a:pPr>
            <a:r>
              <a:rPr lang="en-GB" sz="2000" dirty="0" smtClean="0"/>
              <a:t>  //</a:t>
            </a:r>
            <a:r>
              <a:rPr lang="en-GB" sz="2000" dirty="0" err="1" smtClean="0"/>
              <a:t>Serial.println</a:t>
            </a:r>
            <a:r>
              <a:rPr lang="en-GB" sz="2000" dirty="0" smtClean="0"/>
              <a:t>("</a:t>
            </a:r>
            <a:r>
              <a:rPr lang="en-GB" sz="2000" dirty="0" err="1" smtClean="0"/>
              <a:t>DrawBAR</a:t>
            </a:r>
            <a:r>
              <a:rPr lang="en-GB" sz="2000" dirty="0" smtClean="0"/>
              <a:t>");</a:t>
            </a:r>
          </a:p>
          <a:p>
            <a:pPr>
              <a:buNone/>
            </a:pPr>
            <a:r>
              <a:rPr lang="en-GB" sz="2000" dirty="0" smtClean="0"/>
              <a:t>  </a:t>
            </a:r>
            <a:r>
              <a:rPr lang="en-GB" sz="2000" dirty="0" err="1" smtClean="0"/>
              <a:t>Bar_Val</a:t>
            </a:r>
            <a:r>
              <a:rPr lang="en-GB" sz="2000" dirty="0" smtClean="0"/>
              <a:t> = constrain(</a:t>
            </a:r>
            <a:r>
              <a:rPr lang="en-GB" sz="2000" dirty="0" err="1" smtClean="0"/>
              <a:t>Bar_Val</a:t>
            </a:r>
            <a:r>
              <a:rPr lang="en-GB" sz="2000" dirty="0" smtClean="0"/>
              <a:t>, 0, 16);</a:t>
            </a:r>
          </a:p>
          <a:p>
            <a:pPr>
              <a:buNone/>
            </a:pPr>
            <a:r>
              <a:rPr lang="en-GB" sz="2000" dirty="0" smtClean="0"/>
              <a:t>  for (byte </a:t>
            </a:r>
            <a:r>
              <a:rPr lang="en-GB" sz="2000" dirty="0" err="1" smtClean="0"/>
              <a:t>ycoord</a:t>
            </a:r>
            <a:r>
              <a:rPr lang="en-GB" sz="2000" dirty="0" smtClean="0"/>
              <a:t> = 0; </a:t>
            </a:r>
            <a:r>
              <a:rPr lang="en-GB" sz="2000" dirty="0" err="1" smtClean="0"/>
              <a:t>ycoord</a:t>
            </a:r>
            <a:r>
              <a:rPr lang="en-GB" sz="2000" dirty="0" smtClean="0"/>
              <a:t> &lt; 16; </a:t>
            </a:r>
            <a:r>
              <a:rPr lang="en-GB" sz="2000" dirty="0" err="1" smtClean="0"/>
              <a:t>ycoord</a:t>
            </a:r>
            <a:r>
              <a:rPr lang="en-GB" sz="2000" dirty="0" smtClean="0"/>
              <a:t>++){</a:t>
            </a:r>
          </a:p>
          <a:p>
            <a:pPr>
              <a:buNone/>
            </a:pPr>
            <a:r>
              <a:rPr lang="en-GB" sz="2000" dirty="0" smtClean="0"/>
              <a:t>    </a:t>
            </a:r>
            <a:r>
              <a:rPr lang="en-GB" sz="2000" dirty="0" err="1" smtClean="0"/>
              <a:t>boolLED</a:t>
            </a:r>
            <a:r>
              <a:rPr lang="en-GB" sz="2000" dirty="0" smtClean="0"/>
              <a:t>(</a:t>
            </a:r>
            <a:r>
              <a:rPr lang="en-GB" sz="2000" dirty="0" err="1" smtClean="0"/>
              <a:t>X_Bar,ycoord,ycoord</a:t>
            </a:r>
            <a:r>
              <a:rPr lang="en-GB" sz="2000" dirty="0" smtClean="0"/>
              <a:t> &lt; </a:t>
            </a:r>
            <a:r>
              <a:rPr lang="en-GB" sz="2000" dirty="0" err="1" smtClean="0"/>
              <a:t>Bar_Val</a:t>
            </a:r>
            <a:r>
              <a:rPr lang="en-GB" sz="2000" dirty="0" smtClean="0"/>
              <a:t>);</a:t>
            </a:r>
          </a:p>
          <a:p>
            <a:pPr>
              <a:buNone/>
            </a:pPr>
            <a:r>
              <a:rPr lang="en-GB" sz="2000" dirty="0" smtClean="0"/>
              <a:t>  }</a:t>
            </a:r>
          </a:p>
          <a:p>
            <a:pPr>
              <a:buNone/>
            </a:pPr>
            <a:r>
              <a:rPr lang="en-GB" sz="2000" dirty="0" smtClean="0"/>
              <a: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400" dirty="0" smtClean="0"/>
              <a:t>FHT Test: Code for calculating FHT</a:t>
            </a:r>
            <a:endParaRPr lang="en-GB" sz="2400" dirty="0"/>
          </a:p>
        </p:txBody>
      </p:sp>
      <p:sp>
        <p:nvSpPr>
          <p:cNvPr id="5" name="Content Placeholder 4"/>
          <p:cNvSpPr>
            <a:spLocks noGrp="1"/>
          </p:cNvSpPr>
          <p:nvPr>
            <p:ph sz="half" idx="1"/>
          </p:nvPr>
        </p:nvSpPr>
        <p:spPr>
          <a:xfrm>
            <a:off x="514350" y="1131590"/>
            <a:ext cx="4000500" cy="3532424"/>
          </a:xfrm>
        </p:spPr>
        <p:txBody>
          <a:bodyPr>
            <a:noAutofit/>
          </a:bodyPr>
          <a:lstStyle/>
          <a:p>
            <a:pPr>
              <a:spcBef>
                <a:spcPts val="0"/>
              </a:spcBef>
              <a:buNone/>
            </a:pPr>
            <a:r>
              <a:rPr lang="en-GB" sz="800" dirty="0" smtClean="0"/>
              <a:t>void loop() {</a:t>
            </a:r>
          </a:p>
          <a:p>
            <a:pPr>
              <a:spcBef>
                <a:spcPts val="0"/>
              </a:spcBef>
              <a:buNone/>
            </a:pPr>
            <a:r>
              <a:rPr lang="en-GB" sz="800" dirty="0" smtClean="0"/>
              <a:t>  while(1) { // reduces jitter</a:t>
            </a:r>
          </a:p>
          <a:p>
            <a:pPr>
              <a:spcBef>
                <a:spcPts val="0"/>
              </a:spcBef>
              <a:buNone/>
            </a:pPr>
            <a:r>
              <a:rPr lang="en-GB" sz="800" dirty="0" smtClean="0"/>
              <a:t>    </a:t>
            </a:r>
            <a:r>
              <a:rPr lang="en-GB" sz="800" dirty="0" err="1" smtClean="0"/>
              <a:t>cli</a:t>
            </a:r>
            <a:r>
              <a:rPr lang="en-GB" sz="800" dirty="0" smtClean="0"/>
              <a:t>();  // UDRE interrupt slows this way down on arduino1.0</a:t>
            </a:r>
          </a:p>
          <a:p>
            <a:pPr>
              <a:spcBef>
                <a:spcPts val="0"/>
              </a:spcBef>
              <a:buNone/>
            </a:pPr>
            <a:r>
              <a:rPr lang="en-GB" sz="800" dirty="0" smtClean="0"/>
              <a:t>    float aver = 0;</a:t>
            </a:r>
          </a:p>
          <a:p>
            <a:pPr>
              <a:spcBef>
                <a:spcPts val="0"/>
              </a:spcBef>
              <a:buNone/>
            </a:pPr>
            <a:r>
              <a:rPr lang="en-GB" sz="800" dirty="0" smtClean="0"/>
              <a:t>    for (</a:t>
            </a:r>
            <a:r>
              <a:rPr lang="en-GB" sz="800" dirty="0" err="1" smtClean="0"/>
              <a:t>int</a:t>
            </a:r>
            <a:r>
              <a:rPr lang="en-GB" sz="800" dirty="0" smtClean="0"/>
              <a:t> </a:t>
            </a:r>
            <a:r>
              <a:rPr lang="en-GB" sz="800" dirty="0" err="1" smtClean="0"/>
              <a:t>i</a:t>
            </a:r>
            <a:r>
              <a:rPr lang="en-GB" sz="800" dirty="0" smtClean="0"/>
              <a:t> = 0 ; </a:t>
            </a:r>
            <a:r>
              <a:rPr lang="en-GB" sz="800" dirty="0" err="1" smtClean="0"/>
              <a:t>i</a:t>
            </a:r>
            <a:r>
              <a:rPr lang="en-GB" sz="800" dirty="0" smtClean="0"/>
              <a:t> &lt; FHT_N ; </a:t>
            </a:r>
            <a:r>
              <a:rPr lang="en-GB" sz="800" dirty="0" err="1" smtClean="0"/>
              <a:t>i</a:t>
            </a:r>
            <a:r>
              <a:rPr lang="en-GB" sz="800" dirty="0" smtClean="0"/>
              <a:t> ++) { // save 256 samples</a:t>
            </a:r>
          </a:p>
          <a:p>
            <a:pPr>
              <a:spcBef>
                <a:spcPts val="0"/>
              </a:spcBef>
              <a:buNone/>
            </a:pPr>
            <a:r>
              <a:rPr lang="en-GB" sz="800" dirty="0" smtClean="0"/>
              <a:t>      while(!(ADCSRA &amp; 0x10)); // wait for </a:t>
            </a:r>
            <a:r>
              <a:rPr lang="en-GB" sz="800" dirty="0" err="1" smtClean="0"/>
              <a:t>adc</a:t>
            </a:r>
            <a:r>
              <a:rPr lang="en-GB" sz="800" dirty="0" smtClean="0"/>
              <a:t> to be ready</a:t>
            </a:r>
          </a:p>
          <a:p>
            <a:pPr>
              <a:spcBef>
                <a:spcPts val="0"/>
              </a:spcBef>
              <a:buNone/>
            </a:pPr>
            <a:r>
              <a:rPr lang="en-GB" sz="800" dirty="0" smtClean="0"/>
              <a:t>      ADCSRA = 0xf5; // restart </a:t>
            </a:r>
            <a:r>
              <a:rPr lang="en-GB" sz="800" dirty="0" err="1" smtClean="0"/>
              <a:t>adc</a:t>
            </a:r>
            <a:endParaRPr lang="en-GB" sz="800" dirty="0" smtClean="0"/>
          </a:p>
          <a:p>
            <a:pPr>
              <a:spcBef>
                <a:spcPts val="0"/>
              </a:spcBef>
              <a:buNone/>
            </a:pPr>
            <a:r>
              <a:rPr lang="en-GB" sz="800" dirty="0" smtClean="0"/>
              <a:t>      byte m = ADCL; // fetch </a:t>
            </a:r>
            <a:r>
              <a:rPr lang="en-GB" sz="800" dirty="0" err="1" smtClean="0"/>
              <a:t>adc</a:t>
            </a:r>
            <a:r>
              <a:rPr lang="en-GB" sz="800" dirty="0" smtClean="0"/>
              <a:t> data</a:t>
            </a:r>
          </a:p>
          <a:p>
            <a:pPr>
              <a:spcBef>
                <a:spcPts val="0"/>
              </a:spcBef>
              <a:buNone/>
            </a:pPr>
            <a:r>
              <a:rPr lang="en-GB" sz="800" dirty="0" smtClean="0"/>
              <a:t>      byte j = ADCH;</a:t>
            </a:r>
          </a:p>
          <a:p>
            <a:pPr>
              <a:spcBef>
                <a:spcPts val="0"/>
              </a:spcBef>
              <a:buNone/>
            </a:pPr>
            <a:r>
              <a:rPr lang="en-GB" sz="800" dirty="0" smtClean="0"/>
              <a:t>      </a:t>
            </a:r>
            <a:r>
              <a:rPr lang="en-GB" sz="800" dirty="0" err="1" smtClean="0"/>
              <a:t>int</a:t>
            </a:r>
            <a:r>
              <a:rPr lang="en-GB" sz="800" dirty="0" smtClean="0"/>
              <a:t> k = (j &lt;&lt; 8) | m; // form into an </a:t>
            </a:r>
            <a:r>
              <a:rPr lang="en-GB" sz="800" dirty="0" err="1" smtClean="0"/>
              <a:t>int</a:t>
            </a:r>
            <a:endParaRPr lang="en-GB" sz="800" dirty="0" smtClean="0"/>
          </a:p>
          <a:p>
            <a:pPr>
              <a:spcBef>
                <a:spcPts val="0"/>
              </a:spcBef>
              <a:buNone/>
            </a:pPr>
            <a:r>
              <a:rPr lang="en-GB" sz="800" dirty="0" smtClean="0"/>
              <a:t>      </a:t>
            </a:r>
            <a:r>
              <a:rPr lang="en-GB" sz="800" dirty="0" err="1" smtClean="0"/>
              <a:t>averlist</a:t>
            </a:r>
            <a:r>
              <a:rPr lang="en-GB" sz="800" dirty="0" smtClean="0"/>
              <a:t>[</a:t>
            </a:r>
            <a:r>
              <a:rPr lang="en-GB" sz="800" dirty="0" err="1" smtClean="0"/>
              <a:t>i</a:t>
            </a:r>
            <a:r>
              <a:rPr lang="en-GB" sz="800" dirty="0" smtClean="0"/>
              <a:t>] = k;</a:t>
            </a:r>
          </a:p>
          <a:p>
            <a:pPr>
              <a:spcBef>
                <a:spcPts val="0"/>
              </a:spcBef>
              <a:buNone/>
            </a:pPr>
            <a:r>
              <a:rPr lang="en-GB" sz="800" dirty="0" smtClean="0"/>
              <a:t>      k -= 0x0200; // form into a signed </a:t>
            </a:r>
            <a:r>
              <a:rPr lang="en-GB" sz="800" dirty="0" err="1" smtClean="0"/>
              <a:t>int</a:t>
            </a:r>
            <a:endParaRPr lang="en-GB" sz="800" dirty="0" smtClean="0"/>
          </a:p>
          <a:p>
            <a:pPr>
              <a:spcBef>
                <a:spcPts val="0"/>
              </a:spcBef>
              <a:buNone/>
            </a:pPr>
            <a:r>
              <a:rPr lang="en-GB" sz="800" dirty="0" smtClean="0"/>
              <a:t>      k &lt;&lt;= 6; // form into a 16b signed </a:t>
            </a:r>
            <a:r>
              <a:rPr lang="en-GB" sz="800" dirty="0" err="1" smtClean="0"/>
              <a:t>int</a:t>
            </a:r>
            <a:endParaRPr lang="en-GB" sz="800" dirty="0" smtClean="0"/>
          </a:p>
          <a:p>
            <a:pPr>
              <a:spcBef>
                <a:spcPts val="0"/>
              </a:spcBef>
              <a:buNone/>
            </a:pPr>
            <a:r>
              <a:rPr lang="en-GB" sz="800" dirty="0" smtClean="0"/>
              <a:t>      </a:t>
            </a:r>
            <a:r>
              <a:rPr lang="en-GB" sz="800" dirty="0" err="1" smtClean="0"/>
              <a:t>fht_input</a:t>
            </a:r>
            <a:r>
              <a:rPr lang="en-GB" sz="800" dirty="0" smtClean="0"/>
              <a:t>[</a:t>
            </a:r>
            <a:r>
              <a:rPr lang="en-GB" sz="800" dirty="0" err="1" smtClean="0"/>
              <a:t>i</a:t>
            </a:r>
            <a:r>
              <a:rPr lang="en-GB" sz="800" dirty="0" smtClean="0"/>
              <a:t>] = k; // put real data into even bins</a:t>
            </a:r>
          </a:p>
          <a:p>
            <a:pPr>
              <a:spcBef>
                <a:spcPts val="0"/>
              </a:spcBef>
              <a:buNone/>
            </a:pPr>
            <a:r>
              <a:rPr lang="en-GB" sz="800" dirty="0" smtClean="0"/>
              <a:t>    }</a:t>
            </a:r>
          </a:p>
          <a:p>
            <a:pPr>
              <a:spcBef>
                <a:spcPts val="0"/>
              </a:spcBef>
              <a:buNone/>
            </a:pPr>
            <a:r>
              <a:rPr lang="en-GB" sz="800" dirty="0" smtClean="0"/>
              <a:t>    for (</a:t>
            </a:r>
            <a:r>
              <a:rPr lang="en-GB" sz="800" dirty="0" err="1" smtClean="0"/>
              <a:t>int</a:t>
            </a:r>
            <a:r>
              <a:rPr lang="en-GB" sz="800" dirty="0" smtClean="0"/>
              <a:t> </a:t>
            </a:r>
            <a:r>
              <a:rPr lang="en-GB" sz="800" dirty="0" err="1" smtClean="0"/>
              <a:t>i</a:t>
            </a:r>
            <a:r>
              <a:rPr lang="en-GB" sz="800" dirty="0" smtClean="0"/>
              <a:t> = 0 ; </a:t>
            </a:r>
            <a:r>
              <a:rPr lang="en-GB" sz="800" dirty="0" err="1" smtClean="0"/>
              <a:t>i</a:t>
            </a:r>
            <a:r>
              <a:rPr lang="en-GB" sz="800" dirty="0" smtClean="0"/>
              <a:t> &lt; FHT_N ; </a:t>
            </a:r>
            <a:r>
              <a:rPr lang="en-GB" sz="800" dirty="0" err="1" smtClean="0"/>
              <a:t>i</a:t>
            </a:r>
            <a:r>
              <a:rPr lang="en-GB" sz="800" dirty="0" smtClean="0"/>
              <a:t> ++) {</a:t>
            </a:r>
          </a:p>
          <a:p>
            <a:pPr>
              <a:spcBef>
                <a:spcPts val="0"/>
              </a:spcBef>
              <a:buNone/>
            </a:pPr>
            <a:r>
              <a:rPr lang="en-GB" sz="800" dirty="0" smtClean="0"/>
              <a:t>      </a:t>
            </a:r>
            <a:r>
              <a:rPr lang="en-GB" sz="800" dirty="0" err="1" smtClean="0"/>
              <a:t>int</a:t>
            </a:r>
            <a:r>
              <a:rPr lang="en-GB" sz="800" dirty="0" smtClean="0"/>
              <a:t> k = </a:t>
            </a:r>
            <a:r>
              <a:rPr lang="en-GB" sz="800" dirty="0" err="1" smtClean="0"/>
              <a:t>averlist</a:t>
            </a:r>
            <a:r>
              <a:rPr lang="en-GB" sz="800" dirty="0" smtClean="0"/>
              <a:t>[</a:t>
            </a:r>
            <a:r>
              <a:rPr lang="en-GB" sz="800" dirty="0" err="1" smtClean="0"/>
              <a:t>i</a:t>
            </a:r>
            <a:r>
              <a:rPr lang="en-GB" sz="800" dirty="0" smtClean="0"/>
              <a:t>];</a:t>
            </a:r>
          </a:p>
          <a:p>
            <a:pPr>
              <a:spcBef>
                <a:spcPts val="0"/>
              </a:spcBef>
              <a:buNone/>
            </a:pPr>
            <a:r>
              <a:rPr lang="en-GB" sz="800" dirty="0" smtClean="0"/>
              <a:t>      k = constrain(k * 1.2, 0, 255);</a:t>
            </a:r>
          </a:p>
          <a:p>
            <a:pPr>
              <a:spcBef>
                <a:spcPts val="0"/>
              </a:spcBef>
              <a:buNone/>
            </a:pPr>
            <a:r>
              <a:rPr lang="en-GB" sz="800" dirty="0" smtClean="0"/>
              <a:t>      aver = max(constrain(map(k, 0, 1023, 0, 255),0,255),aver);</a:t>
            </a:r>
          </a:p>
          <a:p>
            <a:pPr>
              <a:spcBef>
                <a:spcPts val="0"/>
              </a:spcBef>
              <a:buNone/>
            </a:pPr>
            <a:r>
              <a:rPr lang="en-GB" sz="800" dirty="0" smtClean="0"/>
              <a:t>    }</a:t>
            </a:r>
          </a:p>
          <a:p>
            <a:pPr>
              <a:spcBef>
                <a:spcPts val="0"/>
              </a:spcBef>
              <a:buNone/>
            </a:pPr>
            <a:r>
              <a:rPr lang="en-GB" sz="800" dirty="0" smtClean="0"/>
              <a:t>    //</a:t>
            </a:r>
            <a:r>
              <a:rPr lang="en-GB" sz="800" dirty="0" err="1" smtClean="0"/>
              <a:t>Serial.println</a:t>
            </a:r>
            <a:r>
              <a:rPr lang="en-GB" sz="800" dirty="0" smtClean="0"/>
              <a:t>("</a:t>
            </a:r>
            <a:r>
              <a:rPr lang="en-GB" sz="800" dirty="0" err="1" smtClean="0"/>
              <a:t>FHTrecorded</a:t>
            </a:r>
            <a:r>
              <a:rPr lang="en-GB" sz="800" dirty="0" smtClean="0"/>
              <a:t>");</a:t>
            </a:r>
          </a:p>
          <a:p>
            <a:pPr>
              <a:spcBef>
                <a:spcPts val="0"/>
              </a:spcBef>
              <a:buNone/>
            </a:pPr>
            <a:r>
              <a:rPr lang="en-GB" sz="800" dirty="0" smtClean="0"/>
              <a:t>    aver = min(aver,255);</a:t>
            </a:r>
          </a:p>
          <a:p>
            <a:pPr>
              <a:spcBef>
                <a:spcPts val="0"/>
              </a:spcBef>
              <a:buNone/>
            </a:pPr>
            <a:r>
              <a:rPr lang="en-GB" sz="800" dirty="0" smtClean="0"/>
              <a:t>    </a:t>
            </a:r>
            <a:r>
              <a:rPr lang="en-GB" sz="800" dirty="0" err="1" smtClean="0"/>
              <a:t>avlist</a:t>
            </a:r>
            <a:r>
              <a:rPr lang="en-GB" sz="800" dirty="0" smtClean="0"/>
              <a:t>[</a:t>
            </a:r>
            <a:r>
              <a:rPr lang="en-GB" sz="800" dirty="0" err="1" smtClean="0"/>
              <a:t>avlistplace</a:t>
            </a:r>
            <a:r>
              <a:rPr lang="en-GB" sz="800" dirty="0" smtClean="0"/>
              <a:t>] = aver;</a:t>
            </a:r>
          </a:p>
          <a:p>
            <a:pPr>
              <a:spcBef>
                <a:spcPts val="0"/>
              </a:spcBef>
              <a:buNone/>
            </a:pPr>
            <a:r>
              <a:rPr lang="en-GB" sz="800" dirty="0" smtClean="0"/>
              <a:t>    </a:t>
            </a:r>
            <a:r>
              <a:rPr lang="en-GB" sz="800" dirty="0" err="1" smtClean="0"/>
              <a:t>avlistplace</a:t>
            </a:r>
            <a:r>
              <a:rPr lang="en-GB" sz="800" dirty="0" smtClean="0"/>
              <a:t>++;</a:t>
            </a:r>
          </a:p>
          <a:p>
            <a:pPr>
              <a:spcBef>
                <a:spcPts val="0"/>
              </a:spcBef>
              <a:buNone/>
            </a:pPr>
            <a:r>
              <a:rPr lang="en-GB" sz="800" dirty="0" smtClean="0"/>
              <a:t>    if (</a:t>
            </a:r>
            <a:r>
              <a:rPr lang="en-GB" sz="800" dirty="0" err="1" smtClean="0"/>
              <a:t>avlistplace</a:t>
            </a:r>
            <a:r>
              <a:rPr lang="en-GB" sz="800" dirty="0" smtClean="0"/>
              <a:t> &gt; AV_LIST_SIZE - 1) {</a:t>
            </a:r>
          </a:p>
          <a:p>
            <a:pPr>
              <a:spcBef>
                <a:spcPts val="0"/>
              </a:spcBef>
              <a:buNone/>
            </a:pPr>
            <a:r>
              <a:rPr lang="en-GB" sz="800" dirty="0" smtClean="0"/>
              <a:t>      </a:t>
            </a:r>
            <a:r>
              <a:rPr lang="en-GB" sz="800" dirty="0" err="1" smtClean="0"/>
              <a:t>avlistplace</a:t>
            </a:r>
            <a:r>
              <a:rPr lang="en-GB" sz="800" dirty="0" smtClean="0"/>
              <a:t> = 0;</a:t>
            </a:r>
          </a:p>
          <a:p>
            <a:pPr>
              <a:spcBef>
                <a:spcPts val="0"/>
              </a:spcBef>
              <a:buNone/>
            </a:pPr>
            <a:r>
              <a:rPr lang="en-GB" sz="800" dirty="0" smtClean="0"/>
              <a:t>    }</a:t>
            </a:r>
          </a:p>
          <a:p>
            <a:pPr>
              <a:spcBef>
                <a:spcPts val="0"/>
              </a:spcBef>
              <a:buNone/>
            </a:pPr>
            <a:endParaRPr lang="en-GB" sz="800" dirty="0" smtClean="0"/>
          </a:p>
          <a:p>
            <a:pPr>
              <a:spcBef>
                <a:spcPts val="0"/>
              </a:spcBef>
              <a:buNone/>
            </a:pPr>
            <a:r>
              <a:rPr lang="en-GB" sz="800" dirty="0" smtClean="0"/>
              <a:t>    </a:t>
            </a:r>
            <a:r>
              <a:rPr lang="en-GB" sz="800" dirty="0" err="1" smtClean="0"/>
              <a:t>fht_window</a:t>
            </a:r>
            <a:r>
              <a:rPr lang="en-GB" sz="800" dirty="0" smtClean="0"/>
              <a:t>(); // window the data for better frequency response</a:t>
            </a:r>
          </a:p>
          <a:p>
            <a:pPr>
              <a:spcBef>
                <a:spcPts val="0"/>
              </a:spcBef>
              <a:buNone/>
            </a:pPr>
            <a:r>
              <a:rPr lang="en-GB" sz="800" dirty="0" smtClean="0"/>
              <a:t>    </a:t>
            </a:r>
            <a:r>
              <a:rPr lang="en-GB" sz="800" dirty="0" err="1" smtClean="0"/>
              <a:t>fht_reorder</a:t>
            </a:r>
            <a:r>
              <a:rPr lang="en-GB" sz="800" dirty="0" smtClean="0"/>
              <a:t>(); // reorder the data before doing the </a:t>
            </a:r>
            <a:r>
              <a:rPr lang="en-GB" sz="800" dirty="0" err="1" smtClean="0"/>
              <a:t>fht</a:t>
            </a:r>
            <a:endParaRPr lang="en-GB" sz="800" dirty="0" smtClean="0"/>
          </a:p>
          <a:p>
            <a:pPr>
              <a:spcBef>
                <a:spcPts val="0"/>
              </a:spcBef>
              <a:buNone/>
            </a:pPr>
            <a:r>
              <a:rPr lang="en-GB" sz="800" dirty="0" smtClean="0"/>
              <a:t>    </a:t>
            </a:r>
            <a:r>
              <a:rPr lang="en-GB" sz="800" dirty="0" err="1" smtClean="0"/>
              <a:t>fht_run</a:t>
            </a:r>
            <a:r>
              <a:rPr lang="en-GB" sz="800" dirty="0" smtClean="0"/>
              <a:t>(); // process the data in the </a:t>
            </a:r>
            <a:r>
              <a:rPr lang="en-GB" sz="800" dirty="0" err="1" smtClean="0"/>
              <a:t>fht</a:t>
            </a:r>
            <a:endParaRPr lang="en-GB" sz="800" dirty="0" smtClean="0"/>
          </a:p>
          <a:p>
            <a:pPr>
              <a:spcBef>
                <a:spcPts val="0"/>
              </a:spcBef>
              <a:buNone/>
            </a:pPr>
            <a:r>
              <a:rPr lang="en-GB" sz="800" dirty="0" smtClean="0"/>
              <a:t>    </a:t>
            </a:r>
            <a:r>
              <a:rPr lang="en-GB" sz="800" dirty="0" err="1" smtClean="0"/>
              <a:t>fht_mag_log</a:t>
            </a:r>
            <a:r>
              <a:rPr lang="en-GB" sz="800" dirty="0" smtClean="0"/>
              <a:t>(); // take the output of the </a:t>
            </a:r>
            <a:r>
              <a:rPr lang="en-GB" sz="800" dirty="0" err="1" smtClean="0"/>
              <a:t>fht</a:t>
            </a:r>
            <a:endParaRPr lang="en-GB" sz="800" dirty="0" smtClean="0"/>
          </a:p>
          <a:p>
            <a:pPr>
              <a:spcBef>
                <a:spcPts val="0"/>
              </a:spcBef>
              <a:buNone/>
            </a:pPr>
            <a:r>
              <a:rPr lang="en-GB" sz="800" dirty="0" smtClean="0"/>
              <a:t>    </a:t>
            </a:r>
          </a:p>
        </p:txBody>
      </p:sp>
      <p:sp>
        <p:nvSpPr>
          <p:cNvPr id="6" name="Content Placeholder 5"/>
          <p:cNvSpPr>
            <a:spLocks noGrp="1"/>
          </p:cNvSpPr>
          <p:nvPr>
            <p:ph sz="half" idx="2"/>
          </p:nvPr>
        </p:nvSpPr>
        <p:spPr/>
        <p:txBody>
          <a:bodyPr>
            <a:noAutofit/>
          </a:bodyPr>
          <a:lstStyle/>
          <a:p>
            <a:pPr>
              <a:spcBef>
                <a:spcPts val="0"/>
              </a:spcBef>
              <a:buNone/>
            </a:pPr>
            <a:r>
              <a:rPr lang="en-GB" sz="800" b="1" dirty="0" smtClean="0"/>
              <a:t>Continued.</a:t>
            </a:r>
          </a:p>
          <a:p>
            <a:pPr>
              <a:spcBef>
                <a:spcPts val="0"/>
              </a:spcBef>
              <a:buNone/>
            </a:pPr>
            <a:endParaRPr lang="en-GB" sz="800" dirty="0" smtClean="0"/>
          </a:p>
          <a:p>
            <a:pPr>
              <a:spcBef>
                <a:spcPts val="0"/>
              </a:spcBef>
              <a:buNone/>
            </a:pPr>
            <a:r>
              <a:rPr lang="en-GB" sz="800" dirty="0" smtClean="0"/>
              <a:t> </a:t>
            </a:r>
            <a:r>
              <a:rPr lang="en-GB" sz="800" dirty="0" err="1" smtClean="0"/>
              <a:t>sei</a:t>
            </a:r>
            <a:r>
              <a:rPr lang="en-GB" sz="800" dirty="0" smtClean="0"/>
              <a:t>();</a:t>
            </a:r>
          </a:p>
          <a:p>
            <a:pPr>
              <a:spcBef>
                <a:spcPts val="0"/>
              </a:spcBef>
              <a:buNone/>
            </a:pPr>
            <a:r>
              <a:rPr lang="en-GB" sz="800" dirty="0" smtClean="0"/>
              <a:t>    byte </a:t>
            </a:r>
            <a:r>
              <a:rPr lang="en-GB" sz="800" dirty="0" err="1" smtClean="0"/>
              <a:t>outputvars</a:t>
            </a:r>
            <a:r>
              <a:rPr lang="en-GB" sz="800" dirty="0" smtClean="0"/>
              <a:t>[FHT_N/4];</a:t>
            </a:r>
          </a:p>
          <a:p>
            <a:pPr>
              <a:spcBef>
                <a:spcPts val="0"/>
              </a:spcBef>
              <a:buNone/>
            </a:pPr>
            <a:r>
              <a:rPr lang="en-GB" sz="800" dirty="0" smtClean="0"/>
              <a:t>    //</a:t>
            </a:r>
            <a:r>
              <a:rPr lang="en-GB" sz="800" dirty="0" err="1" smtClean="0"/>
              <a:t>Serial.println</a:t>
            </a:r>
            <a:r>
              <a:rPr lang="en-GB" sz="800" dirty="0" smtClean="0"/>
              <a:t>("</a:t>
            </a:r>
            <a:r>
              <a:rPr lang="en-GB" sz="800" dirty="0" err="1" smtClean="0"/>
              <a:t>FHTfinished</a:t>
            </a:r>
            <a:r>
              <a:rPr lang="en-GB" sz="800" dirty="0" smtClean="0"/>
              <a:t>");</a:t>
            </a:r>
          </a:p>
          <a:p>
            <a:pPr>
              <a:spcBef>
                <a:spcPts val="0"/>
              </a:spcBef>
              <a:buNone/>
            </a:pPr>
            <a:r>
              <a:rPr lang="en-GB" sz="800" dirty="0" smtClean="0"/>
              <a:t>    float </a:t>
            </a:r>
            <a:r>
              <a:rPr lang="en-GB" sz="800" dirty="0" err="1" smtClean="0"/>
              <a:t>gaver</a:t>
            </a:r>
            <a:r>
              <a:rPr lang="en-GB" sz="800" dirty="0" smtClean="0"/>
              <a:t> = 0;</a:t>
            </a:r>
          </a:p>
          <a:p>
            <a:pPr>
              <a:spcBef>
                <a:spcPts val="0"/>
              </a:spcBef>
              <a:buNone/>
            </a:pPr>
            <a:r>
              <a:rPr lang="en-GB" sz="800" dirty="0" smtClean="0"/>
              <a:t>    for (byte j = 0; j &lt; AV_LIST_SIZE; j++) {</a:t>
            </a:r>
          </a:p>
          <a:p>
            <a:pPr>
              <a:spcBef>
                <a:spcPts val="0"/>
              </a:spcBef>
              <a:buNone/>
            </a:pPr>
            <a:r>
              <a:rPr lang="en-GB" sz="800" dirty="0" smtClean="0"/>
              <a:t>      </a:t>
            </a:r>
            <a:r>
              <a:rPr lang="en-GB" sz="800" dirty="0" err="1" smtClean="0"/>
              <a:t>gaver</a:t>
            </a:r>
            <a:r>
              <a:rPr lang="en-GB" sz="800" dirty="0" smtClean="0"/>
              <a:t> += </a:t>
            </a:r>
            <a:r>
              <a:rPr lang="en-GB" sz="800" dirty="0" err="1" smtClean="0"/>
              <a:t>avlist</a:t>
            </a:r>
            <a:r>
              <a:rPr lang="en-GB" sz="800" dirty="0" smtClean="0"/>
              <a:t>[j];</a:t>
            </a:r>
          </a:p>
          <a:p>
            <a:pPr>
              <a:spcBef>
                <a:spcPts val="0"/>
              </a:spcBef>
              <a:buNone/>
            </a:pPr>
            <a:r>
              <a:rPr lang="en-GB" sz="800" dirty="0" smtClean="0"/>
              <a:t>    }</a:t>
            </a:r>
          </a:p>
          <a:p>
            <a:pPr>
              <a:spcBef>
                <a:spcPts val="0"/>
              </a:spcBef>
              <a:buNone/>
            </a:pPr>
            <a:r>
              <a:rPr lang="en-GB" sz="800" dirty="0" smtClean="0"/>
              <a:t>    </a:t>
            </a:r>
            <a:r>
              <a:rPr lang="en-GB" sz="800" dirty="0" err="1" smtClean="0"/>
              <a:t>gaver</a:t>
            </a:r>
            <a:r>
              <a:rPr lang="en-GB" sz="800" dirty="0" smtClean="0"/>
              <a:t> = </a:t>
            </a:r>
            <a:r>
              <a:rPr lang="en-GB" sz="800" dirty="0" err="1" smtClean="0"/>
              <a:t>gaver</a:t>
            </a:r>
            <a:r>
              <a:rPr lang="en-GB" sz="800" dirty="0" smtClean="0"/>
              <a:t> / (AV_LIST_SIZE / 4);</a:t>
            </a:r>
          </a:p>
          <a:p>
            <a:pPr>
              <a:spcBef>
                <a:spcPts val="0"/>
              </a:spcBef>
              <a:buNone/>
            </a:pPr>
            <a:r>
              <a:rPr lang="en-GB" sz="800" dirty="0" smtClean="0"/>
              <a:t>    </a:t>
            </a:r>
            <a:r>
              <a:rPr lang="en-GB" sz="800" dirty="0" err="1" smtClean="0"/>
              <a:t>gaver</a:t>
            </a:r>
            <a:r>
              <a:rPr lang="en-GB" sz="800" dirty="0" smtClean="0"/>
              <a:t> = </a:t>
            </a:r>
            <a:r>
              <a:rPr lang="en-GB" sz="800" dirty="0" err="1" smtClean="0"/>
              <a:t>gaver</a:t>
            </a:r>
            <a:r>
              <a:rPr lang="en-GB" sz="800" dirty="0" smtClean="0"/>
              <a:t> / FHT_N;</a:t>
            </a:r>
          </a:p>
          <a:p>
            <a:pPr>
              <a:spcBef>
                <a:spcPts val="0"/>
              </a:spcBef>
              <a:buNone/>
            </a:pPr>
            <a:endParaRPr lang="en-GB" sz="800" dirty="0" smtClean="0"/>
          </a:p>
          <a:p>
            <a:pPr>
              <a:spcBef>
                <a:spcPts val="0"/>
              </a:spcBef>
              <a:buNone/>
            </a:pPr>
            <a:r>
              <a:rPr lang="en-GB" sz="800" dirty="0" smtClean="0"/>
              <a:t>    float z = </a:t>
            </a:r>
            <a:r>
              <a:rPr lang="en-GB" sz="800" dirty="0" err="1" smtClean="0"/>
              <a:t>fht_log_out</a:t>
            </a:r>
            <a:r>
              <a:rPr lang="en-GB" sz="800" dirty="0" smtClean="0"/>
              <a:t>[1] * </a:t>
            </a:r>
            <a:r>
              <a:rPr lang="en-GB" sz="800" dirty="0" err="1" smtClean="0"/>
              <a:t>gaver</a:t>
            </a:r>
            <a:r>
              <a:rPr lang="en-GB" sz="800" dirty="0" smtClean="0"/>
              <a:t>;</a:t>
            </a:r>
          </a:p>
          <a:p>
            <a:pPr>
              <a:spcBef>
                <a:spcPts val="0"/>
              </a:spcBef>
              <a:buNone/>
            </a:pPr>
            <a:r>
              <a:rPr lang="en-GB" sz="800" dirty="0" smtClean="0"/>
              <a:t>    z = min(z,255);</a:t>
            </a:r>
          </a:p>
          <a:p>
            <a:pPr>
              <a:spcBef>
                <a:spcPts val="0"/>
              </a:spcBef>
              <a:buNone/>
            </a:pPr>
            <a:r>
              <a:rPr lang="en-GB" sz="800" dirty="0" smtClean="0"/>
              <a:t>    </a:t>
            </a:r>
            <a:r>
              <a:rPr lang="en-GB" sz="800" dirty="0" err="1" smtClean="0"/>
              <a:t>outputvars</a:t>
            </a:r>
            <a:r>
              <a:rPr lang="en-GB" sz="800" dirty="0" smtClean="0"/>
              <a:t>[0] = map(z, 0, 255, 0, 16);</a:t>
            </a:r>
          </a:p>
          <a:p>
            <a:pPr>
              <a:spcBef>
                <a:spcPts val="0"/>
              </a:spcBef>
              <a:buNone/>
            </a:pPr>
            <a:r>
              <a:rPr lang="en-GB" sz="800" dirty="0" smtClean="0"/>
              <a:t>    for (byte </a:t>
            </a:r>
            <a:r>
              <a:rPr lang="en-GB" sz="800" dirty="0" err="1" smtClean="0"/>
              <a:t>i</a:t>
            </a:r>
            <a:r>
              <a:rPr lang="en-GB" sz="800" dirty="0" smtClean="0"/>
              <a:t> = 2; </a:t>
            </a:r>
            <a:r>
              <a:rPr lang="en-GB" sz="800" dirty="0" err="1" smtClean="0"/>
              <a:t>i</a:t>
            </a:r>
            <a:r>
              <a:rPr lang="en-GB" sz="800" dirty="0" smtClean="0"/>
              <a:t> &lt; FHT_N/2; </a:t>
            </a:r>
            <a:r>
              <a:rPr lang="en-GB" sz="800" dirty="0" err="1" smtClean="0"/>
              <a:t>i</a:t>
            </a:r>
            <a:r>
              <a:rPr lang="en-GB" sz="800" dirty="0" smtClean="0"/>
              <a:t>+=2) {</a:t>
            </a:r>
          </a:p>
          <a:p>
            <a:pPr>
              <a:spcBef>
                <a:spcPts val="0"/>
              </a:spcBef>
              <a:buNone/>
            </a:pPr>
            <a:r>
              <a:rPr lang="en-GB" sz="800" dirty="0" smtClean="0"/>
              <a:t>      float y = </a:t>
            </a:r>
            <a:r>
              <a:rPr lang="en-GB" sz="800" dirty="0" err="1" smtClean="0"/>
              <a:t>fht_log_out</a:t>
            </a:r>
            <a:r>
              <a:rPr lang="en-GB" sz="800" dirty="0" smtClean="0"/>
              <a:t>[</a:t>
            </a:r>
            <a:r>
              <a:rPr lang="en-GB" sz="800" dirty="0" err="1" smtClean="0"/>
              <a:t>i</a:t>
            </a:r>
            <a:r>
              <a:rPr lang="en-GB" sz="800" dirty="0" smtClean="0"/>
              <a:t>] + </a:t>
            </a:r>
            <a:r>
              <a:rPr lang="en-GB" sz="800" dirty="0" err="1" smtClean="0"/>
              <a:t>fht_log_out</a:t>
            </a:r>
            <a:r>
              <a:rPr lang="en-GB" sz="800" dirty="0" smtClean="0"/>
              <a:t>[i+1];</a:t>
            </a:r>
          </a:p>
          <a:p>
            <a:pPr>
              <a:spcBef>
                <a:spcPts val="0"/>
              </a:spcBef>
              <a:buNone/>
            </a:pPr>
            <a:r>
              <a:rPr lang="en-GB" sz="800" dirty="0" smtClean="0"/>
              <a:t>      float z = y * </a:t>
            </a:r>
            <a:r>
              <a:rPr lang="en-GB" sz="800" dirty="0" err="1" smtClean="0"/>
              <a:t>gaver</a:t>
            </a:r>
            <a:r>
              <a:rPr lang="en-GB" sz="800" dirty="0" smtClean="0"/>
              <a:t>;</a:t>
            </a:r>
          </a:p>
          <a:p>
            <a:pPr>
              <a:spcBef>
                <a:spcPts val="0"/>
              </a:spcBef>
              <a:buNone/>
            </a:pPr>
            <a:r>
              <a:rPr lang="en-GB" sz="800" dirty="0" smtClean="0"/>
              <a:t>      //float z = y;</a:t>
            </a:r>
          </a:p>
          <a:p>
            <a:pPr>
              <a:spcBef>
                <a:spcPts val="0"/>
              </a:spcBef>
              <a:buNone/>
            </a:pPr>
            <a:r>
              <a:rPr lang="en-GB" sz="800" dirty="0" smtClean="0"/>
              <a:t>      z = min(z,255);</a:t>
            </a:r>
          </a:p>
          <a:p>
            <a:pPr>
              <a:spcBef>
                <a:spcPts val="0"/>
              </a:spcBef>
              <a:buNone/>
            </a:pPr>
            <a:r>
              <a:rPr lang="en-GB" sz="800" dirty="0" smtClean="0"/>
              <a:t>      </a:t>
            </a:r>
            <a:r>
              <a:rPr lang="en-GB" sz="800" dirty="0" err="1" smtClean="0"/>
              <a:t>outputvars</a:t>
            </a:r>
            <a:r>
              <a:rPr lang="en-GB" sz="800" dirty="0" smtClean="0"/>
              <a:t>[</a:t>
            </a:r>
            <a:r>
              <a:rPr lang="en-GB" sz="800" dirty="0" err="1" smtClean="0"/>
              <a:t>i</a:t>
            </a:r>
            <a:r>
              <a:rPr lang="en-GB" sz="800" dirty="0" smtClean="0"/>
              <a:t>/2] = map(z, 0, 255, 0, 16);</a:t>
            </a:r>
          </a:p>
          <a:p>
            <a:pPr>
              <a:spcBef>
                <a:spcPts val="0"/>
              </a:spcBef>
              <a:buNone/>
            </a:pPr>
            <a:r>
              <a:rPr lang="en-GB" sz="800" dirty="0" smtClean="0"/>
              <a:t>    }</a:t>
            </a:r>
          </a:p>
          <a:p>
            <a:pPr>
              <a:spcBef>
                <a:spcPts val="0"/>
              </a:spcBef>
              <a:buNone/>
            </a:pPr>
            <a:r>
              <a:rPr lang="en-GB" sz="800" dirty="0" smtClean="0"/>
              <a:t>    for (byte </a:t>
            </a:r>
            <a:r>
              <a:rPr lang="en-GB" sz="800" dirty="0" err="1" smtClean="0"/>
              <a:t>xcoord</a:t>
            </a:r>
            <a:r>
              <a:rPr lang="en-GB" sz="800" dirty="0" smtClean="0"/>
              <a:t> = 0; </a:t>
            </a:r>
            <a:r>
              <a:rPr lang="en-GB" sz="800" dirty="0" err="1" smtClean="0"/>
              <a:t>xcoord</a:t>
            </a:r>
            <a:r>
              <a:rPr lang="en-GB" sz="800" dirty="0" smtClean="0"/>
              <a:t> &lt; 32; </a:t>
            </a:r>
            <a:r>
              <a:rPr lang="en-GB" sz="800" dirty="0" err="1" smtClean="0"/>
              <a:t>xcoord</a:t>
            </a:r>
            <a:r>
              <a:rPr lang="en-GB" sz="800" dirty="0" smtClean="0"/>
              <a:t>++) {</a:t>
            </a:r>
          </a:p>
          <a:p>
            <a:pPr>
              <a:spcBef>
                <a:spcPts val="0"/>
              </a:spcBef>
              <a:buNone/>
            </a:pPr>
            <a:r>
              <a:rPr lang="en-GB" sz="800" dirty="0" smtClean="0"/>
              <a:t>      </a:t>
            </a:r>
            <a:r>
              <a:rPr lang="en-GB" sz="800" dirty="0" err="1" smtClean="0"/>
              <a:t>drawBar</a:t>
            </a:r>
            <a:r>
              <a:rPr lang="en-GB" sz="800" dirty="0" smtClean="0"/>
              <a:t>(</a:t>
            </a:r>
            <a:r>
              <a:rPr lang="en-GB" sz="800" dirty="0" err="1" smtClean="0"/>
              <a:t>xcoord</a:t>
            </a:r>
            <a:r>
              <a:rPr lang="en-GB" sz="800" dirty="0" smtClean="0"/>
              <a:t>, </a:t>
            </a:r>
            <a:r>
              <a:rPr lang="en-GB" sz="800" dirty="0" err="1" smtClean="0"/>
              <a:t>outputvars</a:t>
            </a:r>
            <a:r>
              <a:rPr lang="en-GB" sz="800" dirty="0" smtClean="0"/>
              <a:t>[</a:t>
            </a:r>
            <a:r>
              <a:rPr lang="en-GB" sz="800" dirty="0" err="1" smtClean="0"/>
              <a:t>xcoord</a:t>
            </a:r>
            <a:r>
              <a:rPr lang="en-GB" sz="800" dirty="0" smtClean="0"/>
              <a:t>]);</a:t>
            </a:r>
          </a:p>
          <a:p>
            <a:pPr>
              <a:spcBef>
                <a:spcPts val="0"/>
              </a:spcBef>
              <a:buNone/>
            </a:pPr>
            <a:r>
              <a:rPr lang="en-GB" sz="800" dirty="0" smtClean="0"/>
              <a:t>    }</a:t>
            </a:r>
          </a:p>
          <a:p>
            <a:pPr>
              <a:spcBef>
                <a:spcPts val="0"/>
              </a:spcBef>
              <a:buNone/>
            </a:pPr>
            <a:r>
              <a:rPr lang="en-GB" sz="800" dirty="0" smtClean="0"/>
              <a:t>    </a:t>
            </a:r>
            <a:r>
              <a:rPr lang="en-GB" sz="800" dirty="0" err="1" smtClean="0"/>
              <a:t>FastLED.show</a:t>
            </a:r>
            <a:r>
              <a:rPr lang="en-GB" sz="800" dirty="0" smtClean="0"/>
              <a:t>();</a:t>
            </a:r>
          </a:p>
          <a:p>
            <a:pPr>
              <a:spcBef>
                <a:spcPts val="0"/>
              </a:spcBef>
              <a:buNone/>
            </a:pPr>
            <a:r>
              <a:rPr lang="en-GB" sz="800" dirty="0" smtClean="0"/>
              <a:t>  }</a:t>
            </a:r>
          </a:p>
          <a:p>
            <a:pPr>
              <a:spcBef>
                <a:spcPts val="0"/>
              </a:spcBef>
              <a:buNone/>
            </a:pPr>
            <a:r>
              <a:rPr lang="en-GB" sz="800" dirty="0" smtClean="0"/>
              <a:t>}</a:t>
            </a:r>
            <a:endParaRPr lang="en-GB" sz="8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Using an SD card to change the default target image</a:t>
            </a:r>
            <a:endParaRPr lang="en-GB" sz="2800" dirty="0"/>
          </a:p>
        </p:txBody>
      </p:sp>
      <p:sp>
        <p:nvSpPr>
          <p:cNvPr id="5" name="Content Placeholder 4"/>
          <p:cNvSpPr>
            <a:spLocks noGrp="1"/>
          </p:cNvSpPr>
          <p:nvPr>
            <p:ph idx="1"/>
          </p:nvPr>
        </p:nvSpPr>
        <p:spPr/>
        <p:txBody>
          <a:bodyPr>
            <a:normAutofit/>
          </a:bodyPr>
          <a:lstStyle/>
          <a:p>
            <a:r>
              <a:rPr lang="en-GB" sz="2400" dirty="0" smtClean="0"/>
              <a:t>I connect the SD card to the microcontroller using the recommended connections on the SDFat website</a:t>
            </a:r>
          </a:p>
          <a:p>
            <a:pPr>
              <a:buNone/>
            </a:pPr>
            <a:endParaRPr lang="en-GB" sz="24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18788" name="Picture 4" descr="C:\Users\Owner\Desktop\School Documents\School work\STRIPEZ\Electronic Project\5- Circuit Design\Pictures\IMG_9015.JPG"/>
          <p:cNvPicPr>
            <a:picLocks noChangeAspect="1" noChangeArrowheads="1"/>
          </p:cNvPicPr>
          <p:nvPr/>
        </p:nvPicPr>
        <p:blipFill>
          <a:blip r:embed="rId2" cstate="print"/>
          <a:srcRect/>
          <a:stretch>
            <a:fillRect/>
          </a:stretch>
        </p:blipFill>
        <p:spPr bwMode="auto">
          <a:xfrm>
            <a:off x="2137420" y="2355726"/>
            <a:ext cx="4869160" cy="2434580"/>
          </a:xfrm>
          <a:prstGeom prst="rect">
            <a:avLst/>
          </a:prstGeom>
          <a:noFill/>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Using an SD card to change the default target image</a:t>
            </a:r>
            <a:endParaRPr lang="en-GB" sz="2800" dirty="0"/>
          </a:p>
        </p:txBody>
      </p:sp>
      <p:sp>
        <p:nvSpPr>
          <p:cNvPr id="5" name="Content Placeholder 4"/>
          <p:cNvSpPr>
            <a:spLocks noGrp="1"/>
          </p:cNvSpPr>
          <p:nvPr>
            <p:ph idx="1"/>
          </p:nvPr>
        </p:nvSpPr>
        <p:spPr/>
        <p:txBody>
          <a:bodyPr>
            <a:normAutofit/>
          </a:bodyPr>
          <a:lstStyle/>
          <a:p>
            <a:r>
              <a:rPr lang="en-GB" sz="2400" dirty="0" smtClean="0"/>
              <a:t>I used a test image on the SD Card to check that it was reading the image correctly</a:t>
            </a:r>
          </a:p>
          <a:p>
            <a:pPr>
              <a:buNone/>
            </a:pPr>
            <a:endParaRPr lang="en-GB" sz="24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19810" name="Picture 2" descr="C:\Users\Owner\Desktop\School Documents\School work\STRIPEZ\Electronic Project\5- Circuit Design\Pictures\IMG_9018.JPG"/>
          <p:cNvPicPr>
            <a:picLocks noChangeAspect="1" noChangeArrowheads="1"/>
          </p:cNvPicPr>
          <p:nvPr/>
        </p:nvPicPr>
        <p:blipFill>
          <a:blip r:embed="rId2" cstate="print"/>
          <a:srcRect/>
          <a:stretch>
            <a:fillRect/>
          </a:stretch>
        </p:blipFill>
        <p:spPr bwMode="auto">
          <a:xfrm>
            <a:off x="2281436" y="2427734"/>
            <a:ext cx="4581128" cy="2290564"/>
          </a:xfrm>
          <a:prstGeom prst="rect">
            <a:avLst/>
          </a:prstGeom>
          <a:noFill/>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1600" dirty="0" smtClean="0"/>
              <a:t>Using an SD card to change the default target image: Code to decode the image files: Other functions</a:t>
            </a:r>
            <a:endParaRPr lang="en-GB" sz="1600" dirty="0"/>
          </a:p>
        </p:txBody>
      </p:sp>
      <p:sp>
        <p:nvSpPr>
          <p:cNvPr id="6" name="Content Placeholder 5"/>
          <p:cNvSpPr>
            <a:spLocks noGrp="1"/>
          </p:cNvSpPr>
          <p:nvPr>
            <p:ph idx="1"/>
          </p:nvPr>
        </p:nvSpPr>
        <p:spPr/>
        <p:txBody>
          <a:bodyPr>
            <a:normAutofit fontScale="70000" lnSpcReduction="20000"/>
          </a:bodyPr>
          <a:lstStyle/>
          <a:p>
            <a:pPr>
              <a:spcBef>
                <a:spcPts val="0"/>
              </a:spcBef>
              <a:buNone/>
            </a:pPr>
            <a:r>
              <a:rPr lang="en-GB" dirty="0" smtClean="0"/>
              <a:t>void </a:t>
            </a:r>
            <a:r>
              <a:rPr lang="en-GB" dirty="0" err="1" smtClean="0"/>
              <a:t>readChar</a:t>
            </a:r>
            <a:r>
              <a:rPr lang="en-GB" dirty="0" smtClean="0"/>
              <a:t>(</a:t>
            </a:r>
            <a:r>
              <a:rPr lang="en-GB" dirty="0" err="1" smtClean="0"/>
              <a:t>int</a:t>
            </a:r>
            <a:r>
              <a:rPr lang="en-GB" dirty="0" smtClean="0"/>
              <a:t> </a:t>
            </a:r>
            <a:r>
              <a:rPr lang="en-GB" dirty="0" err="1" smtClean="0"/>
              <a:t>expected_char</a:t>
            </a:r>
            <a:r>
              <a:rPr lang="en-GB" dirty="0" smtClean="0"/>
              <a:t>) {</a:t>
            </a:r>
          </a:p>
          <a:p>
            <a:pPr>
              <a:spcBef>
                <a:spcPts val="0"/>
              </a:spcBef>
              <a:buNone/>
            </a:pPr>
            <a:r>
              <a:rPr lang="en-GB" dirty="0" smtClean="0"/>
              <a:t>  if (</a:t>
            </a:r>
            <a:r>
              <a:rPr lang="en-GB" dirty="0" err="1" smtClean="0"/>
              <a:t>myFile.available</a:t>
            </a:r>
            <a:r>
              <a:rPr lang="en-GB" dirty="0" smtClean="0"/>
              <a:t>()) {</a:t>
            </a:r>
          </a:p>
          <a:p>
            <a:pPr>
              <a:spcBef>
                <a:spcPts val="0"/>
              </a:spcBef>
              <a:buNone/>
            </a:pPr>
            <a:r>
              <a:rPr lang="en-GB" dirty="0" smtClean="0"/>
              <a:t>    </a:t>
            </a:r>
            <a:r>
              <a:rPr lang="en-GB" dirty="0" err="1" smtClean="0"/>
              <a:t>current_im_char</a:t>
            </a:r>
            <a:r>
              <a:rPr lang="en-GB" dirty="0" smtClean="0"/>
              <a:t> = </a:t>
            </a:r>
            <a:r>
              <a:rPr lang="en-GB" dirty="0" err="1" smtClean="0"/>
              <a:t>myFile.read</a:t>
            </a:r>
            <a:r>
              <a:rPr lang="en-GB" dirty="0" smtClean="0"/>
              <a:t>();</a:t>
            </a:r>
          </a:p>
          <a:p>
            <a:pPr>
              <a:spcBef>
                <a:spcPts val="0"/>
              </a:spcBef>
              <a:buNone/>
            </a:pPr>
            <a:r>
              <a:rPr lang="en-GB" dirty="0" smtClean="0"/>
              <a:t>    if (</a:t>
            </a:r>
            <a:r>
              <a:rPr lang="en-GB" dirty="0" err="1" smtClean="0"/>
              <a:t>current_im_char</a:t>
            </a:r>
            <a:r>
              <a:rPr lang="en-GB" dirty="0" smtClean="0"/>
              <a:t> != </a:t>
            </a:r>
            <a:r>
              <a:rPr lang="en-GB" dirty="0" err="1" smtClean="0"/>
              <a:t>expected_char</a:t>
            </a:r>
            <a:r>
              <a:rPr lang="en-GB" dirty="0" smtClean="0"/>
              <a:t>){</a:t>
            </a:r>
          </a:p>
          <a:p>
            <a:pPr>
              <a:spcBef>
                <a:spcPts val="0"/>
              </a:spcBef>
              <a:buNone/>
            </a:pPr>
            <a:r>
              <a:rPr lang="en-GB" dirty="0" smtClean="0"/>
              <a:t>      </a:t>
            </a:r>
            <a:r>
              <a:rPr lang="en-GB" dirty="0" err="1" smtClean="0"/>
              <a:t>im_invalid</a:t>
            </a:r>
            <a:r>
              <a:rPr lang="en-GB" dirty="0" smtClean="0"/>
              <a:t> = true;</a:t>
            </a:r>
          </a:p>
          <a:p>
            <a:pPr>
              <a:spcBef>
                <a:spcPts val="0"/>
              </a:spcBef>
              <a:buNone/>
            </a:pPr>
            <a:r>
              <a:rPr lang="en-GB" dirty="0" smtClean="0"/>
              <a:t>    }</a:t>
            </a:r>
          </a:p>
          <a:p>
            <a:pPr>
              <a:spcBef>
                <a:spcPts val="0"/>
              </a:spcBef>
              <a:buNone/>
            </a:pPr>
            <a:r>
              <a:rPr lang="en-GB" dirty="0" smtClean="0"/>
              <a:t>  } else {</a:t>
            </a:r>
          </a:p>
          <a:p>
            <a:pPr>
              <a:spcBef>
                <a:spcPts val="0"/>
              </a:spcBef>
              <a:buNone/>
            </a:pPr>
            <a:r>
              <a:rPr lang="en-GB" dirty="0" smtClean="0"/>
              <a:t>    </a:t>
            </a:r>
            <a:r>
              <a:rPr lang="en-GB" dirty="0" err="1" smtClean="0"/>
              <a:t>im_invalid</a:t>
            </a:r>
            <a:r>
              <a:rPr lang="en-GB" dirty="0" smtClean="0"/>
              <a:t> = true;</a:t>
            </a:r>
          </a:p>
          <a:p>
            <a:pPr>
              <a:spcBef>
                <a:spcPts val="0"/>
              </a:spcBef>
              <a:buNone/>
            </a:pPr>
            <a:r>
              <a:rPr lang="en-GB" dirty="0" smtClean="0"/>
              <a:t>  }</a:t>
            </a:r>
          </a:p>
          <a:p>
            <a:pPr>
              <a:spcBef>
                <a:spcPts val="0"/>
              </a:spcBef>
              <a:buNone/>
            </a:pPr>
            <a:r>
              <a:rPr lang="en-GB" dirty="0" smtClean="0"/>
              <a:t>}</a:t>
            </a:r>
          </a:p>
          <a:p>
            <a:pPr>
              <a:spcBef>
                <a:spcPts val="0"/>
              </a:spcBef>
              <a:buNone/>
            </a:pPr>
            <a:r>
              <a:rPr lang="en-GB" dirty="0" smtClean="0"/>
              <a:t>void </a:t>
            </a:r>
            <a:r>
              <a:rPr lang="en-GB" dirty="0" err="1" smtClean="0"/>
              <a:t>readByte</a:t>
            </a:r>
            <a:r>
              <a:rPr lang="en-GB" dirty="0" smtClean="0"/>
              <a:t>(){</a:t>
            </a:r>
          </a:p>
          <a:p>
            <a:pPr>
              <a:spcBef>
                <a:spcPts val="0"/>
              </a:spcBef>
              <a:buNone/>
            </a:pPr>
            <a:r>
              <a:rPr lang="en-GB" dirty="0" smtClean="0"/>
              <a:t>  if (</a:t>
            </a:r>
            <a:r>
              <a:rPr lang="en-GB" dirty="0" err="1" smtClean="0"/>
              <a:t>myFile.available</a:t>
            </a:r>
            <a:r>
              <a:rPr lang="en-GB" dirty="0" smtClean="0"/>
              <a:t>()) {</a:t>
            </a:r>
          </a:p>
          <a:p>
            <a:pPr>
              <a:spcBef>
                <a:spcPts val="0"/>
              </a:spcBef>
              <a:buNone/>
            </a:pPr>
            <a:r>
              <a:rPr lang="en-GB" dirty="0" smtClean="0"/>
              <a:t>    </a:t>
            </a:r>
            <a:r>
              <a:rPr lang="en-GB" dirty="0" err="1" smtClean="0"/>
              <a:t>current_im_char</a:t>
            </a:r>
            <a:r>
              <a:rPr lang="en-GB" dirty="0" smtClean="0"/>
              <a:t> = </a:t>
            </a:r>
            <a:r>
              <a:rPr lang="en-GB" dirty="0" err="1" smtClean="0"/>
              <a:t>myFile.read</a:t>
            </a:r>
            <a:r>
              <a:rPr lang="en-GB" dirty="0" smtClean="0"/>
              <a:t>();</a:t>
            </a:r>
          </a:p>
          <a:p>
            <a:pPr>
              <a:spcBef>
                <a:spcPts val="0"/>
              </a:spcBef>
              <a:buNone/>
            </a:pPr>
            <a:r>
              <a:rPr lang="en-GB" dirty="0" smtClean="0"/>
              <a:t>    </a:t>
            </a:r>
          </a:p>
          <a:p>
            <a:pPr>
              <a:spcBef>
                <a:spcPts val="0"/>
              </a:spcBef>
              <a:buNone/>
            </a:pPr>
            <a:r>
              <a:rPr lang="en-GB" dirty="0" smtClean="0"/>
              <a:t>  } else {</a:t>
            </a:r>
          </a:p>
          <a:p>
            <a:pPr>
              <a:spcBef>
                <a:spcPts val="0"/>
              </a:spcBef>
              <a:buNone/>
            </a:pPr>
            <a:r>
              <a:rPr lang="en-GB" dirty="0" smtClean="0"/>
              <a:t>    </a:t>
            </a:r>
            <a:r>
              <a:rPr lang="en-GB" dirty="0" err="1" smtClean="0"/>
              <a:t>im_invalid</a:t>
            </a:r>
            <a:r>
              <a:rPr lang="en-GB" dirty="0" smtClean="0"/>
              <a:t> = true;</a:t>
            </a:r>
          </a:p>
          <a:p>
            <a:pPr>
              <a:spcBef>
                <a:spcPts val="0"/>
              </a:spcBef>
              <a:buNone/>
            </a:pPr>
            <a:r>
              <a:rPr lang="en-GB" dirty="0" smtClean="0"/>
              <a:t>  }</a:t>
            </a:r>
          </a:p>
          <a:p>
            <a:pPr>
              <a:spcBef>
                <a:spcPts val="0"/>
              </a:spcBef>
              <a:buNone/>
            </a:pPr>
            <a:r>
              <a:rPr lang="en-GB" dirty="0" smtClean="0"/>
              <a:t>}</a:t>
            </a:r>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1800" dirty="0" smtClean="0"/>
              <a:t>Using an SD card to change the default target image: Code to decode the image </a:t>
            </a:r>
            <a:r>
              <a:rPr lang="en-GB" sz="1800" dirty="0" smtClean="0"/>
              <a:t>files</a:t>
            </a:r>
            <a:br>
              <a:rPr lang="en-GB" sz="1800" dirty="0" smtClean="0"/>
            </a:br>
            <a:endParaRPr lang="en-GB" sz="1800" dirty="0"/>
          </a:p>
        </p:txBody>
      </p:sp>
      <p:sp>
        <p:nvSpPr>
          <p:cNvPr id="6" name="Content Placeholder 5"/>
          <p:cNvSpPr>
            <a:spLocks noGrp="1"/>
          </p:cNvSpPr>
          <p:nvPr>
            <p:ph sz="half" idx="1"/>
          </p:nvPr>
        </p:nvSpPr>
        <p:spPr>
          <a:xfrm>
            <a:off x="514350" y="1059582"/>
            <a:ext cx="4000500" cy="3460416"/>
          </a:xfrm>
        </p:spPr>
        <p:txBody>
          <a:bodyPr>
            <a:noAutofit/>
          </a:bodyPr>
          <a:lstStyle/>
          <a:p>
            <a:pPr>
              <a:spcBef>
                <a:spcPts val="0"/>
              </a:spcBef>
              <a:buNone/>
            </a:pPr>
            <a:r>
              <a:rPr lang="en-GB" sz="900" dirty="0" smtClean="0"/>
              <a:t>void </a:t>
            </a:r>
            <a:r>
              <a:rPr lang="en-GB" sz="900" dirty="0" err="1" smtClean="0"/>
              <a:t>loadImage</a:t>
            </a:r>
            <a:r>
              <a:rPr lang="en-GB" sz="900" dirty="0" smtClean="0"/>
              <a:t>(</a:t>
            </a:r>
            <a:r>
              <a:rPr lang="en-GB" sz="900" dirty="0" err="1" smtClean="0"/>
              <a:t>int</a:t>
            </a:r>
            <a:r>
              <a:rPr lang="en-GB" sz="900" dirty="0" smtClean="0"/>
              <a:t> ID) {</a:t>
            </a:r>
          </a:p>
          <a:p>
            <a:pPr>
              <a:spcBef>
                <a:spcPts val="0"/>
              </a:spcBef>
              <a:buNone/>
            </a:pPr>
            <a:r>
              <a:rPr lang="en-GB" sz="900" dirty="0" smtClean="0"/>
              <a:t>  if (ID == 0) {</a:t>
            </a:r>
          </a:p>
          <a:p>
            <a:pPr>
              <a:spcBef>
                <a:spcPts val="0"/>
              </a:spcBef>
              <a:buNone/>
            </a:pPr>
            <a:r>
              <a:rPr lang="en-GB" sz="900" dirty="0" smtClean="0"/>
              <a:t>    for (</a:t>
            </a:r>
            <a:r>
              <a:rPr lang="en-GB" sz="900" dirty="0" err="1" smtClean="0"/>
              <a:t>int</a:t>
            </a:r>
            <a:r>
              <a:rPr lang="en-GB" sz="900" dirty="0" smtClean="0"/>
              <a:t> </a:t>
            </a:r>
            <a:r>
              <a:rPr lang="en-GB" sz="900" dirty="0" err="1" smtClean="0"/>
              <a:t>i</a:t>
            </a:r>
            <a:r>
              <a:rPr lang="en-GB" sz="900" dirty="0" smtClean="0"/>
              <a:t> = 0; </a:t>
            </a:r>
            <a:r>
              <a:rPr lang="en-GB" sz="900" dirty="0" err="1" smtClean="0"/>
              <a:t>i</a:t>
            </a:r>
            <a:r>
              <a:rPr lang="en-GB" sz="900" dirty="0" smtClean="0"/>
              <a:t> &lt; NUM_LEDS; </a:t>
            </a:r>
            <a:r>
              <a:rPr lang="en-GB" sz="900" dirty="0" err="1" smtClean="0"/>
              <a:t>i</a:t>
            </a:r>
            <a:r>
              <a:rPr lang="en-GB" sz="900" dirty="0" smtClean="0"/>
              <a:t>++){</a:t>
            </a:r>
          </a:p>
          <a:p>
            <a:pPr>
              <a:spcBef>
                <a:spcPts val="0"/>
              </a:spcBef>
              <a:buNone/>
            </a:pPr>
            <a:r>
              <a:rPr lang="en-GB" sz="900" dirty="0" smtClean="0"/>
              <a:t>      image[</a:t>
            </a:r>
            <a:r>
              <a:rPr lang="en-GB" sz="900" dirty="0" err="1" smtClean="0"/>
              <a:t>i</a:t>
            </a:r>
            <a:r>
              <a:rPr lang="en-GB" sz="900" dirty="0" smtClean="0"/>
              <a:t>*3] = </a:t>
            </a:r>
            <a:r>
              <a:rPr lang="en-GB" sz="900" dirty="0" err="1" smtClean="0"/>
              <a:t>default_red</a:t>
            </a:r>
            <a:r>
              <a:rPr lang="en-GB" sz="900" dirty="0" smtClean="0"/>
              <a:t>;</a:t>
            </a:r>
          </a:p>
          <a:p>
            <a:pPr>
              <a:spcBef>
                <a:spcPts val="0"/>
              </a:spcBef>
              <a:buNone/>
            </a:pPr>
            <a:r>
              <a:rPr lang="en-GB" sz="900" dirty="0" smtClean="0"/>
              <a:t>      image[</a:t>
            </a:r>
            <a:r>
              <a:rPr lang="en-GB" sz="900" dirty="0" err="1" smtClean="0"/>
              <a:t>i</a:t>
            </a:r>
            <a:r>
              <a:rPr lang="en-GB" sz="900" dirty="0" smtClean="0"/>
              <a:t>*3+1] = </a:t>
            </a:r>
            <a:r>
              <a:rPr lang="en-GB" sz="900" dirty="0" err="1" smtClean="0"/>
              <a:t>default_green</a:t>
            </a:r>
            <a:r>
              <a:rPr lang="en-GB" sz="900" dirty="0" smtClean="0"/>
              <a:t>;</a:t>
            </a:r>
          </a:p>
          <a:p>
            <a:pPr>
              <a:spcBef>
                <a:spcPts val="0"/>
              </a:spcBef>
              <a:buNone/>
            </a:pPr>
            <a:r>
              <a:rPr lang="en-GB" sz="900" dirty="0" smtClean="0"/>
              <a:t>      image[</a:t>
            </a:r>
            <a:r>
              <a:rPr lang="en-GB" sz="900" dirty="0" err="1" smtClean="0"/>
              <a:t>i</a:t>
            </a:r>
            <a:r>
              <a:rPr lang="en-GB" sz="900" dirty="0" smtClean="0"/>
              <a:t>*3+2] = </a:t>
            </a:r>
            <a:r>
              <a:rPr lang="en-GB" sz="900" dirty="0" err="1" smtClean="0"/>
              <a:t>default_blue</a:t>
            </a:r>
            <a:r>
              <a:rPr lang="en-GB" sz="900" dirty="0" smtClean="0"/>
              <a:t>;</a:t>
            </a:r>
          </a:p>
          <a:p>
            <a:pPr>
              <a:spcBef>
                <a:spcPts val="0"/>
              </a:spcBef>
              <a:buNone/>
            </a:pPr>
            <a:r>
              <a:rPr lang="en-GB" sz="900" dirty="0" smtClean="0"/>
              <a:t>    }</a:t>
            </a:r>
          </a:p>
          <a:p>
            <a:pPr>
              <a:spcBef>
                <a:spcPts val="0"/>
              </a:spcBef>
              <a:buNone/>
            </a:pPr>
            <a:r>
              <a:rPr lang="en-GB" sz="900" dirty="0" smtClean="0"/>
              <a:t>  } else {</a:t>
            </a:r>
          </a:p>
          <a:p>
            <a:pPr>
              <a:spcBef>
                <a:spcPts val="0"/>
              </a:spcBef>
              <a:buNone/>
            </a:pPr>
            <a:r>
              <a:rPr lang="en-GB" sz="900" dirty="0" smtClean="0"/>
              <a:t>    String </a:t>
            </a:r>
            <a:r>
              <a:rPr lang="en-GB" sz="900" dirty="0" err="1" smtClean="0"/>
              <a:t>IMFileNameString</a:t>
            </a:r>
            <a:r>
              <a:rPr lang="en-GB" sz="900" dirty="0" smtClean="0"/>
              <a:t> = String(".</a:t>
            </a:r>
            <a:r>
              <a:rPr lang="en-GB" sz="900" dirty="0" err="1" smtClean="0"/>
              <a:t>imxs</a:t>
            </a:r>
            <a:r>
              <a:rPr lang="en-GB" sz="900" dirty="0" smtClean="0"/>
              <a:t>/</a:t>
            </a:r>
            <a:r>
              <a:rPr lang="en-GB" sz="900" dirty="0" err="1" smtClean="0"/>
              <a:t>imx</a:t>
            </a:r>
            <a:r>
              <a:rPr lang="en-GB" sz="900" dirty="0" smtClean="0"/>
              <a:t>-") + ID + String(".</a:t>
            </a:r>
            <a:r>
              <a:rPr lang="en-GB" sz="900" dirty="0" err="1" smtClean="0"/>
              <a:t>imx</a:t>
            </a:r>
            <a:r>
              <a:rPr lang="en-GB" sz="900" dirty="0" smtClean="0"/>
              <a:t>");</a:t>
            </a:r>
          </a:p>
          <a:p>
            <a:pPr>
              <a:spcBef>
                <a:spcPts val="0"/>
              </a:spcBef>
              <a:buNone/>
            </a:pPr>
            <a:r>
              <a:rPr lang="en-GB" sz="900" dirty="0" smtClean="0"/>
              <a:t>    </a:t>
            </a:r>
            <a:r>
              <a:rPr lang="en-GB" sz="900" dirty="0" err="1" smtClean="0"/>
              <a:t>int</a:t>
            </a:r>
            <a:r>
              <a:rPr lang="en-GB" sz="900" dirty="0" smtClean="0"/>
              <a:t> </a:t>
            </a:r>
            <a:r>
              <a:rPr lang="en-GB" sz="900" dirty="0" err="1" smtClean="0"/>
              <a:t>IMFileNameString_len</a:t>
            </a:r>
            <a:r>
              <a:rPr lang="en-GB" sz="900" dirty="0" smtClean="0"/>
              <a:t> = </a:t>
            </a:r>
            <a:r>
              <a:rPr lang="en-GB" sz="900" dirty="0" err="1" smtClean="0"/>
              <a:t>IMFileNameString.length</a:t>
            </a:r>
            <a:r>
              <a:rPr lang="en-GB" sz="900" dirty="0" smtClean="0"/>
              <a:t>() + 1;</a:t>
            </a:r>
          </a:p>
          <a:p>
            <a:pPr>
              <a:spcBef>
                <a:spcPts val="0"/>
              </a:spcBef>
              <a:buNone/>
            </a:pPr>
            <a:r>
              <a:rPr lang="en-GB" sz="900" dirty="0" smtClean="0"/>
              <a:t>    char </a:t>
            </a:r>
            <a:r>
              <a:rPr lang="en-GB" sz="900" dirty="0" err="1" smtClean="0"/>
              <a:t>IMFileName</a:t>
            </a:r>
            <a:r>
              <a:rPr lang="en-GB" sz="900" dirty="0" smtClean="0"/>
              <a:t>[</a:t>
            </a:r>
            <a:r>
              <a:rPr lang="en-GB" sz="900" dirty="0" err="1" smtClean="0"/>
              <a:t>IMFileNameString_len</a:t>
            </a:r>
            <a:r>
              <a:rPr lang="en-GB" sz="900" dirty="0" smtClean="0"/>
              <a:t>];</a:t>
            </a:r>
          </a:p>
          <a:p>
            <a:pPr>
              <a:spcBef>
                <a:spcPts val="0"/>
              </a:spcBef>
              <a:buNone/>
            </a:pPr>
            <a:r>
              <a:rPr lang="en-GB" sz="900" dirty="0" smtClean="0"/>
              <a:t>    </a:t>
            </a:r>
            <a:r>
              <a:rPr lang="en-GB" sz="900" dirty="0" err="1" smtClean="0"/>
              <a:t>IMFileNameString.toCharArray</a:t>
            </a:r>
            <a:r>
              <a:rPr lang="en-GB" sz="900" dirty="0" smtClean="0"/>
              <a:t>(</a:t>
            </a:r>
            <a:r>
              <a:rPr lang="en-GB" sz="900" dirty="0" err="1" smtClean="0"/>
              <a:t>IMFileName</a:t>
            </a:r>
            <a:r>
              <a:rPr lang="en-GB" sz="900" dirty="0" smtClean="0"/>
              <a:t>, </a:t>
            </a:r>
            <a:r>
              <a:rPr lang="en-GB" sz="900" dirty="0" err="1" smtClean="0"/>
              <a:t>IMFileNameString_len</a:t>
            </a:r>
            <a:r>
              <a:rPr lang="en-GB" sz="900" dirty="0" smtClean="0"/>
              <a:t>);</a:t>
            </a:r>
          </a:p>
          <a:p>
            <a:pPr>
              <a:spcBef>
                <a:spcPts val="0"/>
              </a:spcBef>
              <a:buNone/>
            </a:pPr>
            <a:r>
              <a:rPr lang="en-GB" sz="900" dirty="0" smtClean="0"/>
              <a:t>    if (</a:t>
            </a:r>
            <a:r>
              <a:rPr lang="en-GB" sz="900" dirty="0" err="1" smtClean="0"/>
              <a:t>SD.exists</a:t>
            </a:r>
            <a:r>
              <a:rPr lang="en-GB" sz="900" dirty="0" smtClean="0"/>
              <a:t>(</a:t>
            </a:r>
            <a:r>
              <a:rPr lang="en-GB" sz="900" dirty="0" err="1" smtClean="0"/>
              <a:t>IMFileName</a:t>
            </a:r>
            <a:r>
              <a:rPr lang="en-GB" sz="900" dirty="0" smtClean="0"/>
              <a:t>)) {</a:t>
            </a:r>
          </a:p>
          <a:p>
            <a:pPr>
              <a:spcBef>
                <a:spcPts val="0"/>
              </a:spcBef>
              <a:buNone/>
            </a:pPr>
            <a:r>
              <a:rPr lang="en-GB" sz="900" dirty="0" smtClean="0"/>
              <a:t>      //</a:t>
            </a:r>
            <a:r>
              <a:rPr lang="en-GB" sz="900" dirty="0" err="1" smtClean="0"/>
              <a:t>Serial.println</a:t>
            </a:r>
            <a:r>
              <a:rPr lang="en-GB" sz="900" dirty="0" smtClean="0"/>
              <a:t>(</a:t>
            </a:r>
            <a:r>
              <a:rPr lang="en-GB" sz="900" dirty="0" err="1" smtClean="0"/>
              <a:t>IMFileName</a:t>
            </a:r>
            <a:r>
              <a:rPr lang="en-GB" sz="900" dirty="0" smtClean="0"/>
              <a:t>);</a:t>
            </a:r>
          </a:p>
          <a:p>
            <a:pPr>
              <a:spcBef>
                <a:spcPts val="0"/>
              </a:spcBef>
              <a:buNone/>
            </a:pPr>
            <a:r>
              <a:rPr lang="en-GB" sz="900" dirty="0" smtClean="0"/>
              <a:t>      </a:t>
            </a:r>
            <a:r>
              <a:rPr lang="en-GB" sz="900" dirty="0" err="1" smtClean="0"/>
              <a:t>myFile</a:t>
            </a:r>
            <a:r>
              <a:rPr lang="en-GB" sz="900" dirty="0" smtClean="0"/>
              <a:t> = </a:t>
            </a:r>
            <a:r>
              <a:rPr lang="en-GB" sz="900" dirty="0" err="1" smtClean="0"/>
              <a:t>SD.open</a:t>
            </a:r>
            <a:r>
              <a:rPr lang="en-GB" sz="900" dirty="0" smtClean="0"/>
              <a:t>(</a:t>
            </a:r>
            <a:r>
              <a:rPr lang="en-GB" sz="900" dirty="0" err="1" smtClean="0"/>
              <a:t>IMFileName</a:t>
            </a:r>
            <a:r>
              <a:rPr lang="en-GB" sz="900" dirty="0" smtClean="0"/>
              <a:t>);</a:t>
            </a:r>
          </a:p>
          <a:p>
            <a:pPr>
              <a:spcBef>
                <a:spcPts val="0"/>
              </a:spcBef>
              <a:buNone/>
            </a:pPr>
            <a:r>
              <a:rPr lang="en-GB" sz="900" dirty="0" smtClean="0"/>
              <a:t>      // read from the file until there's nothing else in it:</a:t>
            </a:r>
          </a:p>
          <a:p>
            <a:pPr>
              <a:spcBef>
                <a:spcPts val="0"/>
              </a:spcBef>
              <a:buNone/>
            </a:pPr>
            <a:r>
              <a:rPr lang="en-GB" sz="900" dirty="0" smtClean="0"/>
              <a:t>      </a:t>
            </a:r>
            <a:r>
              <a:rPr lang="en-GB" sz="900" dirty="0" err="1" smtClean="0"/>
              <a:t>current_im_char</a:t>
            </a:r>
            <a:r>
              <a:rPr lang="en-GB" sz="900" dirty="0" smtClean="0"/>
              <a:t>;</a:t>
            </a:r>
          </a:p>
          <a:p>
            <a:pPr>
              <a:spcBef>
                <a:spcPts val="0"/>
              </a:spcBef>
              <a:buNone/>
            </a:pPr>
            <a:r>
              <a:rPr lang="en-GB" sz="900" dirty="0" smtClean="0"/>
              <a:t>      </a:t>
            </a:r>
            <a:r>
              <a:rPr lang="en-GB" sz="900" dirty="0" err="1" smtClean="0"/>
              <a:t>im_eof</a:t>
            </a:r>
            <a:r>
              <a:rPr lang="en-GB" sz="900" dirty="0" smtClean="0"/>
              <a:t> = false;</a:t>
            </a:r>
          </a:p>
          <a:p>
            <a:pPr>
              <a:spcBef>
                <a:spcPts val="0"/>
              </a:spcBef>
              <a:buNone/>
            </a:pPr>
            <a:r>
              <a:rPr lang="en-GB" sz="900" dirty="0" smtClean="0"/>
              <a:t>      </a:t>
            </a:r>
            <a:r>
              <a:rPr lang="en-GB" sz="900" dirty="0" err="1" smtClean="0"/>
              <a:t>im_invalid</a:t>
            </a:r>
            <a:r>
              <a:rPr lang="en-GB" sz="900" dirty="0" smtClean="0"/>
              <a:t> = false;</a:t>
            </a:r>
          </a:p>
          <a:p>
            <a:pPr>
              <a:spcBef>
                <a:spcPts val="0"/>
              </a:spcBef>
              <a:buNone/>
            </a:pPr>
            <a:r>
              <a:rPr lang="en-GB" sz="900" dirty="0" smtClean="0"/>
              <a:t>      </a:t>
            </a:r>
          </a:p>
          <a:p>
            <a:pPr>
              <a:spcBef>
                <a:spcPts val="0"/>
              </a:spcBef>
              <a:buNone/>
            </a:pPr>
            <a:r>
              <a:rPr lang="en-GB" sz="900" dirty="0" smtClean="0"/>
              <a:t>      </a:t>
            </a:r>
            <a:r>
              <a:rPr lang="en-GB" sz="900" dirty="0" err="1" smtClean="0"/>
              <a:t>readChar</a:t>
            </a:r>
            <a:r>
              <a:rPr lang="en-GB" sz="900" dirty="0" smtClean="0"/>
              <a:t>(64);</a:t>
            </a:r>
          </a:p>
          <a:p>
            <a:pPr>
              <a:spcBef>
                <a:spcPts val="0"/>
              </a:spcBef>
              <a:buNone/>
            </a:pPr>
            <a:r>
              <a:rPr lang="en-GB" sz="900" dirty="0" smtClean="0"/>
              <a:t>      </a:t>
            </a:r>
            <a:r>
              <a:rPr lang="en-GB" sz="900" dirty="0" err="1" smtClean="0"/>
              <a:t>readChar</a:t>
            </a:r>
            <a:r>
              <a:rPr lang="en-GB" sz="900" dirty="0" smtClean="0"/>
              <a:t>(16);</a:t>
            </a:r>
          </a:p>
          <a:p>
            <a:pPr>
              <a:spcBef>
                <a:spcPts val="0"/>
              </a:spcBef>
              <a:buNone/>
            </a:pPr>
            <a:r>
              <a:rPr lang="en-GB" sz="900" dirty="0" smtClean="0"/>
              <a:t>      </a:t>
            </a:r>
            <a:r>
              <a:rPr lang="en-GB" sz="900" dirty="0" err="1" smtClean="0"/>
              <a:t>readChar</a:t>
            </a:r>
            <a:r>
              <a:rPr lang="en-GB" sz="900" dirty="0" smtClean="0"/>
              <a:t>(36);</a:t>
            </a:r>
          </a:p>
          <a:p>
            <a:pPr>
              <a:spcBef>
                <a:spcPts val="0"/>
              </a:spcBef>
              <a:buNone/>
            </a:pPr>
            <a:r>
              <a:rPr lang="en-GB" sz="900" dirty="0" smtClean="0"/>
              <a:t>      </a:t>
            </a:r>
            <a:r>
              <a:rPr lang="en-GB" sz="900" dirty="0" err="1" smtClean="0"/>
              <a:t>readChar</a:t>
            </a:r>
            <a:r>
              <a:rPr lang="en-GB" sz="900" dirty="0" smtClean="0"/>
              <a:t>(32);</a:t>
            </a:r>
          </a:p>
          <a:p>
            <a:pPr>
              <a:spcBef>
                <a:spcPts val="0"/>
              </a:spcBef>
              <a:buNone/>
            </a:pPr>
            <a:r>
              <a:rPr lang="en-GB" sz="900" dirty="0" smtClean="0"/>
              <a:t>      </a:t>
            </a:r>
            <a:r>
              <a:rPr lang="en-GB" sz="900" dirty="0" err="1" smtClean="0"/>
              <a:t>readChar</a:t>
            </a:r>
            <a:r>
              <a:rPr lang="en-GB" sz="900" dirty="0" smtClean="0"/>
              <a:t>(35);</a:t>
            </a:r>
          </a:p>
          <a:p>
            <a:pPr>
              <a:spcBef>
                <a:spcPts val="0"/>
              </a:spcBef>
              <a:buNone/>
            </a:pPr>
            <a:r>
              <a:rPr lang="en-GB" sz="900" dirty="0" smtClean="0"/>
              <a:t>      for (byte </a:t>
            </a:r>
            <a:r>
              <a:rPr lang="en-GB" sz="900" dirty="0" err="1" smtClean="0"/>
              <a:t>im_Y</a:t>
            </a:r>
            <a:r>
              <a:rPr lang="en-GB" sz="900" dirty="0" smtClean="0"/>
              <a:t> = 0; </a:t>
            </a:r>
            <a:r>
              <a:rPr lang="en-GB" sz="900" dirty="0" err="1" smtClean="0"/>
              <a:t>im_Y</a:t>
            </a:r>
            <a:r>
              <a:rPr lang="en-GB" sz="900" dirty="0" smtClean="0"/>
              <a:t> &lt; 16 &amp;&amp; </a:t>
            </a:r>
            <a:r>
              <a:rPr lang="en-GB" sz="900" dirty="0" err="1" smtClean="0"/>
              <a:t>myFile.available</a:t>
            </a:r>
            <a:r>
              <a:rPr lang="en-GB" sz="900" dirty="0" smtClean="0"/>
              <a:t>() &amp;&amp; !</a:t>
            </a:r>
            <a:r>
              <a:rPr lang="en-GB" sz="900" dirty="0" err="1" smtClean="0"/>
              <a:t>im_eof</a:t>
            </a:r>
            <a:r>
              <a:rPr lang="en-GB" sz="900" dirty="0" smtClean="0"/>
              <a:t> &amp;&amp; !</a:t>
            </a:r>
            <a:r>
              <a:rPr lang="en-GB" sz="900" dirty="0" err="1" smtClean="0"/>
              <a:t>im_invalid</a:t>
            </a:r>
            <a:r>
              <a:rPr lang="en-GB" sz="900" dirty="0" smtClean="0"/>
              <a:t>; </a:t>
            </a:r>
            <a:r>
              <a:rPr lang="en-GB" sz="900" dirty="0" err="1" smtClean="0"/>
              <a:t>im_Y</a:t>
            </a:r>
            <a:r>
              <a:rPr lang="en-GB" sz="900" dirty="0" smtClean="0"/>
              <a:t>++) {</a:t>
            </a:r>
          </a:p>
          <a:p>
            <a:pPr>
              <a:spcBef>
                <a:spcPts val="0"/>
              </a:spcBef>
              <a:buNone/>
            </a:pPr>
            <a:r>
              <a:rPr lang="en-GB" sz="900" dirty="0" smtClean="0"/>
              <a:t>        for (byte </a:t>
            </a:r>
            <a:r>
              <a:rPr lang="en-GB" sz="900" dirty="0" err="1" smtClean="0"/>
              <a:t>im_X</a:t>
            </a:r>
            <a:r>
              <a:rPr lang="en-GB" sz="900" dirty="0" smtClean="0"/>
              <a:t> = 0; </a:t>
            </a:r>
            <a:r>
              <a:rPr lang="en-GB" sz="900" dirty="0" err="1" smtClean="0"/>
              <a:t>im_X</a:t>
            </a:r>
            <a:r>
              <a:rPr lang="en-GB" sz="900" dirty="0" smtClean="0"/>
              <a:t> &lt; 32 &amp;&amp; </a:t>
            </a:r>
            <a:r>
              <a:rPr lang="en-GB" sz="900" dirty="0" err="1" smtClean="0"/>
              <a:t>myFile.available</a:t>
            </a:r>
            <a:r>
              <a:rPr lang="en-GB" sz="900" dirty="0" smtClean="0"/>
              <a:t>() &amp;&amp; !</a:t>
            </a:r>
            <a:r>
              <a:rPr lang="en-GB" sz="900" dirty="0" err="1" smtClean="0"/>
              <a:t>im_eof</a:t>
            </a:r>
            <a:r>
              <a:rPr lang="en-GB" sz="900" dirty="0" smtClean="0"/>
              <a:t> &amp;&amp; !</a:t>
            </a:r>
            <a:r>
              <a:rPr lang="en-GB" sz="900" dirty="0" err="1" smtClean="0"/>
              <a:t>im_invalid</a:t>
            </a:r>
            <a:r>
              <a:rPr lang="en-GB" sz="900" dirty="0" smtClean="0"/>
              <a:t>; </a:t>
            </a:r>
            <a:r>
              <a:rPr lang="en-GB" sz="900" dirty="0" err="1" smtClean="0"/>
              <a:t>im_X</a:t>
            </a:r>
            <a:r>
              <a:rPr lang="en-GB" sz="900" dirty="0" smtClean="0"/>
              <a:t>++) {</a:t>
            </a:r>
          </a:p>
          <a:p>
            <a:pPr>
              <a:spcBef>
                <a:spcPts val="0"/>
              </a:spcBef>
              <a:buNone/>
            </a:pPr>
            <a:r>
              <a:rPr lang="en-GB" sz="900" dirty="0" smtClean="0"/>
              <a:t>          </a:t>
            </a:r>
            <a:endParaRPr lang="en-GB" sz="900" dirty="0"/>
          </a:p>
        </p:txBody>
      </p:sp>
      <p:sp>
        <p:nvSpPr>
          <p:cNvPr id="7" name="Content Placeholder 6"/>
          <p:cNvSpPr>
            <a:spLocks noGrp="1"/>
          </p:cNvSpPr>
          <p:nvPr>
            <p:ph sz="half" idx="2"/>
          </p:nvPr>
        </p:nvSpPr>
        <p:spPr>
          <a:xfrm>
            <a:off x="5220072" y="1186996"/>
            <a:ext cx="3657600" cy="3689010"/>
          </a:xfrm>
        </p:spPr>
        <p:txBody>
          <a:bodyPr>
            <a:noAutofit/>
          </a:bodyPr>
          <a:lstStyle/>
          <a:p>
            <a:pPr>
              <a:spcBef>
                <a:spcPts val="0"/>
              </a:spcBef>
              <a:buNone/>
            </a:pPr>
            <a:r>
              <a:rPr lang="en-GB" sz="800" b="1" dirty="0" smtClean="0"/>
              <a:t>Continued.</a:t>
            </a:r>
          </a:p>
          <a:p>
            <a:pPr>
              <a:spcBef>
                <a:spcPts val="0"/>
              </a:spcBef>
              <a:buNone/>
            </a:pPr>
            <a:endParaRPr lang="en-GB" sz="800" b="1" dirty="0" smtClean="0"/>
          </a:p>
          <a:p>
            <a:pPr>
              <a:spcBef>
                <a:spcPts val="0"/>
              </a:spcBef>
              <a:buNone/>
            </a:pPr>
            <a:r>
              <a:rPr lang="en-GB" sz="800" dirty="0" err="1" smtClean="0"/>
              <a:t>int</a:t>
            </a:r>
            <a:r>
              <a:rPr lang="en-GB" sz="800" dirty="0" smtClean="0"/>
              <a:t> </a:t>
            </a:r>
            <a:r>
              <a:rPr lang="en-GB" sz="800" dirty="0" err="1" smtClean="0"/>
              <a:t>im_c_index</a:t>
            </a:r>
            <a:r>
              <a:rPr lang="en-GB" sz="800" dirty="0" smtClean="0"/>
              <a:t> = </a:t>
            </a:r>
            <a:r>
              <a:rPr lang="en-GB" sz="800" dirty="0" err="1" smtClean="0"/>
              <a:t>PosToIndex</a:t>
            </a:r>
            <a:r>
              <a:rPr lang="en-GB" sz="800" dirty="0" smtClean="0"/>
              <a:t>(im_X,15-im_Y);</a:t>
            </a:r>
          </a:p>
          <a:p>
            <a:pPr>
              <a:spcBef>
                <a:spcPts val="0"/>
              </a:spcBef>
              <a:buNone/>
            </a:pPr>
            <a:r>
              <a:rPr lang="en-GB" sz="800" dirty="0" smtClean="0"/>
              <a:t>          </a:t>
            </a:r>
            <a:r>
              <a:rPr lang="en-GB" sz="800" dirty="0" err="1" smtClean="0"/>
              <a:t>readByte</a:t>
            </a:r>
            <a:r>
              <a:rPr lang="en-GB" sz="800" dirty="0" smtClean="0"/>
              <a:t>();</a:t>
            </a:r>
          </a:p>
          <a:p>
            <a:pPr>
              <a:spcBef>
                <a:spcPts val="0"/>
              </a:spcBef>
              <a:buNone/>
            </a:pPr>
            <a:r>
              <a:rPr lang="en-GB" sz="800" dirty="0" smtClean="0"/>
              <a:t>          image[</a:t>
            </a:r>
            <a:r>
              <a:rPr lang="en-GB" sz="800" dirty="0" err="1" smtClean="0"/>
              <a:t>im_c_index</a:t>
            </a:r>
            <a:r>
              <a:rPr lang="en-GB" sz="800" dirty="0" smtClean="0"/>
              <a:t>*3] = </a:t>
            </a:r>
            <a:r>
              <a:rPr lang="en-GB" sz="800" dirty="0" err="1" smtClean="0"/>
              <a:t>current_im_char</a:t>
            </a:r>
            <a:r>
              <a:rPr lang="en-GB" sz="800" dirty="0" smtClean="0"/>
              <a:t>;</a:t>
            </a:r>
          </a:p>
          <a:p>
            <a:pPr>
              <a:spcBef>
                <a:spcPts val="0"/>
              </a:spcBef>
              <a:buNone/>
            </a:pPr>
            <a:r>
              <a:rPr lang="en-GB" sz="800" dirty="0" smtClean="0"/>
              <a:t>          </a:t>
            </a:r>
            <a:r>
              <a:rPr lang="en-GB" sz="800" dirty="0" err="1" smtClean="0"/>
              <a:t>readChar</a:t>
            </a:r>
            <a:r>
              <a:rPr lang="en-GB" sz="800" dirty="0" smtClean="0"/>
              <a:t>(58);</a:t>
            </a:r>
          </a:p>
          <a:p>
            <a:pPr>
              <a:spcBef>
                <a:spcPts val="0"/>
              </a:spcBef>
              <a:buNone/>
            </a:pPr>
            <a:r>
              <a:rPr lang="en-GB" sz="800" dirty="0" smtClean="0"/>
              <a:t>          </a:t>
            </a:r>
            <a:r>
              <a:rPr lang="en-GB" sz="800" dirty="0" err="1" smtClean="0"/>
              <a:t>readByte</a:t>
            </a:r>
            <a:r>
              <a:rPr lang="en-GB" sz="800" dirty="0" smtClean="0"/>
              <a:t>();</a:t>
            </a:r>
          </a:p>
          <a:p>
            <a:pPr>
              <a:spcBef>
                <a:spcPts val="0"/>
              </a:spcBef>
              <a:buNone/>
            </a:pPr>
            <a:r>
              <a:rPr lang="en-GB" sz="800" dirty="0" smtClean="0"/>
              <a:t>          image[</a:t>
            </a:r>
            <a:r>
              <a:rPr lang="en-GB" sz="800" dirty="0" err="1" smtClean="0"/>
              <a:t>im_c_index</a:t>
            </a:r>
            <a:r>
              <a:rPr lang="en-GB" sz="800" dirty="0" smtClean="0"/>
              <a:t>*3+1] = </a:t>
            </a:r>
            <a:r>
              <a:rPr lang="en-GB" sz="800" dirty="0" err="1" smtClean="0"/>
              <a:t>current_im_char</a:t>
            </a:r>
            <a:r>
              <a:rPr lang="en-GB" sz="800" dirty="0" smtClean="0"/>
              <a:t>;</a:t>
            </a:r>
          </a:p>
          <a:p>
            <a:pPr>
              <a:spcBef>
                <a:spcPts val="0"/>
              </a:spcBef>
              <a:buNone/>
            </a:pPr>
            <a:r>
              <a:rPr lang="en-GB" sz="800" dirty="0" smtClean="0"/>
              <a:t>          </a:t>
            </a:r>
            <a:r>
              <a:rPr lang="en-GB" sz="800" dirty="0" err="1" smtClean="0"/>
              <a:t>readChar</a:t>
            </a:r>
            <a:r>
              <a:rPr lang="en-GB" sz="800" dirty="0" smtClean="0"/>
              <a:t>(58);</a:t>
            </a:r>
          </a:p>
          <a:p>
            <a:pPr>
              <a:spcBef>
                <a:spcPts val="0"/>
              </a:spcBef>
              <a:buNone/>
            </a:pPr>
            <a:r>
              <a:rPr lang="en-GB" sz="800" dirty="0" smtClean="0"/>
              <a:t>          </a:t>
            </a:r>
            <a:r>
              <a:rPr lang="en-GB" sz="800" dirty="0" err="1" smtClean="0"/>
              <a:t>readByte</a:t>
            </a:r>
            <a:r>
              <a:rPr lang="en-GB" sz="800" dirty="0" smtClean="0"/>
              <a:t>();</a:t>
            </a:r>
          </a:p>
          <a:p>
            <a:pPr>
              <a:spcBef>
                <a:spcPts val="0"/>
              </a:spcBef>
              <a:buNone/>
            </a:pPr>
            <a:r>
              <a:rPr lang="en-GB" sz="800" dirty="0" smtClean="0"/>
              <a:t>          image[</a:t>
            </a:r>
            <a:r>
              <a:rPr lang="en-GB" sz="800" dirty="0" err="1" smtClean="0"/>
              <a:t>im_c_index</a:t>
            </a:r>
            <a:r>
              <a:rPr lang="en-GB" sz="800" dirty="0" smtClean="0"/>
              <a:t>*3+2] = </a:t>
            </a:r>
            <a:r>
              <a:rPr lang="en-GB" sz="800" dirty="0" err="1" smtClean="0"/>
              <a:t>current_im_char</a:t>
            </a:r>
            <a:r>
              <a:rPr lang="en-GB" sz="800" dirty="0" smtClean="0"/>
              <a:t>;</a:t>
            </a:r>
          </a:p>
          <a:p>
            <a:pPr>
              <a:spcBef>
                <a:spcPts val="0"/>
              </a:spcBef>
              <a:buNone/>
            </a:pPr>
            <a:r>
              <a:rPr lang="en-GB" sz="800" dirty="0" smtClean="0"/>
              <a:t>          if (</a:t>
            </a:r>
            <a:r>
              <a:rPr lang="en-GB" sz="800" dirty="0" err="1" smtClean="0"/>
              <a:t>im_X</a:t>
            </a:r>
            <a:r>
              <a:rPr lang="en-GB" sz="800" dirty="0" smtClean="0"/>
              <a:t> &lt; 31) {</a:t>
            </a:r>
          </a:p>
          <a:p>
            <a:pPr>
              <a:spcBef>
                <a:spcPts val="0"/>
              </a:spcBef>
              <a:buNone/>
            </a:pPr>
            <a:r>
              <a:rPr lang="en-GB" sz="800" dirty="0" smtClean="0"/>
              <a:t>            </a:t>
            </a:r>
            <a:r>
              <a:rPr lang="en-GB" sz="800" dirty="0" err="1" smtClean="0"/>
              <a:t>readChar</a:t>
            </a:r>
            <a:r>
              <a:rPr lang="en-GB" sz="800" dirty="0" smtClean="0"/>
              <a:t>(59);</a:t>
            </a:r>
          </a:p>
          <a:p>
            <a:pPr>
              <a:spcBef>
                <a:spcPts val="0"/>
              </a:spcBef>
              <a:buNone/>
            </a:pPr>
            <a:r>
              <a:rPr lang="en-GB" sz="800" dirty="0" smtClean="0"/>
              <a:t>          }</a:t>
            </a:r>
          </a:p>
          <a:p>
            <a:pPr>
              <a:spcBef>
                <a:spcPts val="0"/>
              </a:spcBef>
              <a:buNone/>
            </a:pPr>
            <a:r>
              <a:rPr lang="en-GB" sz="800" dirty="0" smtClean="0"/>
              <a:t>        }</a:t>
            </a:r>
          </a:p>
          <a:p>
            <a:pPr>
              <a:spcBef>
                <a:spcPts val="0"/>
              </a:spcBef>
              <a:buNone/>
            </a:pPr>
            <a:r>
              <a:rPr lang="en-GB" sz="800" dirty="0" smtClean="0"/>
              <a:t>        if (</a:t>
            </a:r>
            <a:r>
              <a:rPr lang="en-GB" sz="800" dirty="0" err="1" smtClean="0"/>
              <a:t>im_Y</a:t>
            </a:r>
            <a:r>
              <a:rPr lang="en-GB" sz="800" dirty="0" smtClean="0"/>
              <a:t> &lt; 15) {</a:t>
            </a:r>
          </a:p>
          <a:p>
            <a:pPr>
              <a:spcBef>
                <a:spcPts val="0"/>
              </a:spcBef>
              <a:buNone/>
            </a:pPr>
            <a:r>
              <a:rPr lang="en-GB" sz="800" dirty="0" smtClean="0"/>
              <a:t>            </a:t>
            </a:r>
            <a:r>
              <a:rPr lang="en-GB" sz="800" dirty="0" err="1" smtClean="0"/>
              <a:t>readChar</a:t>
            </a:r>
            <a:r>
              <a:rPr lang="en-GB" sz="800" dirty="0" smtClean="0"/>
              <a:t>(33);</a:t>
            </a:r>
          </a:p>
          <a:p>
            <a:pPr>
              <a:spcBef>
                <a:spcPts val="0"/>
              </a:spcBef>
              <a:buNone/>
            </a:pPr>
            <a:r>
              <a:rPr lang="en-GB" sz="800" dirty="0" smtClean="0"/>
              <a:t>          }</a:t>
            </a:r>
          </a:p>
          <a:p>
            <a:pPr>
              <a:spcBef>
                <a:spcPts val="0"/>
              </a:spcBef>
              <a:buNone/>
            </a:pPr>
            <a:r>
              <a:rPr lang="en-GB" sz="800" dirty="0" smtClean="0"/>
              <a:t>      }</a:t>
            </a:r>
          </a:p>
          <a:p>
            <a:pPr>
              <a:spcBef>
                <a:spcPts val="0"/>
              </a:spcBef>
              <a:buNone/>
            </a:pPr>
            <a:r>
              <a:rPr lang="en-GB" sz="800" dirty="0" smtClean="0"/>
              <a:t>      </a:t>
            </a:r>
            <a:r>
              <a:rPr lang="en-GB" sz="800" dirty="0" err="1" smtClean="0"/>
              <a:t>readChar</a:t>
            </a:r>
            <a:r>
              <a:rPr lang="en-GB" sz="800" dirty="0" smtClean="0"/>
              <a:t>(38);</a:t>
            </a:r>
          </a:p>
          <a:p>
            <a:pPr>
              <a:spcBef>
                <a:spcPts val="0"/>
              </a:spcBef>
              <a:buNone/>
            </a:pPr>
            <a:r>
              <a:rPr lang="en-GB" sz="800" dirty="0" smtClean="0"/>
              <a:t>      if (</a:t>
            </a:r>
            <a:r>
              <a:rPr lang="en-GB" sz="800" dirty="0" err="1" smtClean="0"/>
              <a:t>im_invalid</a:t>
            </a:r>
            <a:r>
              <a:rPr lang="en-GB" sz="800" dirty="0" smtClean="0"/>
              <a:t>) {</a:t>
            </a:r>
          </a:p>
          <a:p>
            <a:pPr>
              <a:spcBef>
                <a:spcPts val="0"/>
              </a:spcBef>
              <a:buNone/>
            </a:pPr>
            <a:r>
              <a:rPr lang="en-GB" sz="800" dirty="0" smtClean="0"/>
              <a:t>        </a:t>
            </a:r>
            <a:r>
              <a:rPr lang="en-GB" sz="800" dirty="0" err="1" smtClean="0"/>
              <a:t>Serial.println</a:t>
            </a:r>
            <a:r>
              <a:rPr lang="en-GB" sz="800" dirty="0" smtClean="0"/>
              <a:t>("Invalid");</a:t>
            </a:r>
          </a:p>
          <a:p>
            <a:pPr>
              <a:spcBef>
                <a:spcPts val="0"/>
              </a:spcBef>
              <a:buNone/>
            </a:pPr>
            <a:r>
              <a:rPr lang="en-GB" sz="800" dirty="0" smtClean="0"/>
              <a:t>        </a:t>
            </a:r>
            <a:r>
              <a:rPr lang="en-GB" sz="800" dirty="0" err="1" smtClean="0"/>
              <a:t>current_pattern</a:t>
            </a:r>
            <a:r>
              <a:rPr lang="en-GB" sz="800" dirty="0" smtClean="0"/>
              <a:t> = 0;</a:t>
            </a:r>
          </a:p>
          <a:p>
            <a:pPr>
              <a:spcBef>
                <a:spcPts val="0"/>
              </a:spcBef>
              <a:buNone/>
            </a:pPr>
            <a:r>
              <a:rPr lang="en-GB" sz="800" dirty="0" smtClean="0"/>
              <a:t>        for (</a:t>
            </a:r>
            <a:r>
              <a:rPr lang="en-GB" sz="800" dirty="0" err="1" smtClean="0"/>
              <a:t>int</a:t>
            </a:r>
            <a:r>
              <a:rPr lang="en-GB" sz="800" dirty="0" smtClean="0"/>
              <a:t> </a:t>
            </a:r>
            <a:r>
              <a:rPr lang="en-GB" sz="800" dirty="0" err="1" smtClean="0"/>
              <a:t>i</a:t>
            </a:r>
            <a:r>
              <a:rPr lang="en-GB" sz="800" dirty="0" smtClean="0"/>
              <a:t> = 0; </a:t>
            </a:r>
            <a:r>
              <a:rPr lang="en-GB" sz="800" dirty="0" err="1" smtClean="0"/>
              <a:t>i</a:t>
            </a:r>
            <a:r>
              <a:rPr lang="en-GB" sz="800" dirty="0" smtClean="0"/>
              <a:t> &lt; NUM_LEDS; </a:t>
            </a:r>
            <a:r>
              <a:rPr lang="en-GB" sz="800" dirty="0" err="1" smtClean="0"/>
              <a:t>i</a:t>
            </a:r>
            <a:r>
              <a:rPr lang="en-GB" sz="800" dirty="0" smtClean="0"/>
              <a:t>++){</a:t>
            </a:r>
          </a:p>
          <a:p>
            <a:pPr>
              <a:spcBef>
                <a:spcPts val="0"/>
              </a:spcBef>
              <a:buNone/>
            </a:pPr>
            <a:r>
              <a:rPr lang="en-GB" sz="800" dirty="0" smtClean="0"/>
              <a:t>          image[</a:t>
            </a:r>
            <a:r>
              <a:rPr lang="en-GB" sz="800" dirty="0" err="1" smtClean="0"/>
              <a:t>i</a:t>
            </a:r>
            <a:r>
              <a:rPr lang="en-GB" sz="800" dirty="0" smtClean="0"/>
              <a:t>*3] = </a:t>
            </a:r>
            <a:r>
              <a:rPr lang="en-GB" sz="800" dirty="0" err="1" smtClean="0"/>
              <a:t>default_red</a:t>
            </a:r>
            <a:r>
              <a:rPr lang="en-GB" sz="800" dirty="0" smtClean="0"/>
              <a:t>;</a:t>
            </a:r>
          </a:p>
          <a:p>
            <a:pPr>
              <a:spcBef>
                <a:spcPts val="0"/>
              </a:spcBef>
              <a:buNone/>
            </a:pPr>
            <a:r>
              <a:rPr lang="en-GB" sz="800" dirty="0" smtClean="0"/>
              <a:t>          image[</a:t>
            </a:r>
            <a:r>
              <a:rPr lang="en-GB" sz="800" dirty="0" err="1" smtClean="0"/>
              <a:t>i</a:t>
            </a:r>
            <a:r>
              <a:rPr lang="en-GB" sz="800" dirty="0" smtClean="0"/>
              <a:t>*3+1] = </a:t>
            </a:r>
            <a:r>
              <a:rPr lang="en-GB" sz="800" dirty="0" err="1" smtClean="0"/>
              <a:t>default_green</a:t>
            </a:r>
            <a:r>
              <a:rPr lang="en-GB" sz="800" dirty="0" smtClean="0"/>
              <a:t>;</a:t>
            </a:r>
          </a:p>
          <a:p>
            <a:pPr>
              <a:spcBef>
                <a:spcPts val="0"/>
              </a:spcBef>
              <a:buNone/>
            </a:pPr>
            <a:r>
              <a:rPr lang="en-GB" sz="800" dirty="0" smtClean="0"/>
              <a:t>          image[</a:t>
            </a:r>
            <a:r>
              <a:rPr lang="en-GB" sz="800" dirty="0" err="1" smtClean="0"/>
              <a:t>i</a:t>
            </a:r>
            <a:r>
              <a:rPr lang="en-GB" sz="800" dirty="0" smtClean="0"/>
              <a:t>*3+2] = </a:t>
            </a:r>
            <a:r>
              <a:rPr lang="en-GB" sz="800" dirty="0" err="1" smtClean="0"/>
              <a:t>default_blue</a:t>
            </a:r>
            <a:r>
              <a:rPr lang="en-GB" sz="800" dirty="0" smtClean="0"/>
              <a:t>;</a:t>
            </a:r>
          </a:p>
          <a:p>
            <a:pPr>
              <a:spcBef>
                <a:spcPts val="0"/>
              </a:spcBef>
              <a:buNone/>
            </a:pPr>
            <a:r>
              <a:rPr lang="en-GB" sz="800" dirty="0" smtClean="0"/>
              <a:t>        }</a:t>
            </a:r>
          </a:p>
          <a:p>
            <a:pPr>
              <a:spcBef>
                <a:spcPts val="0"/>
              </a:spcBef>
              <a:buNone/>
            </a:pPr>
            <a:r>
              <a:rPr lang="en-GB" sz="800" dirty="0" smtClean="0"/>
              <a:t>        </a:t>
            </a:r>
            <a:r>
              <a:rPr lang="en-GB" sz="800" dirty="0" err="1" smtClean="0"/>
              <a:t>Serial.println</a:t>
            </a:r>
            <a:r>
              <a:rPr lang="en-GB" sz="800" dirty="0" smtClean="0"/>
              <a:t>(</a:t>
            </a:r>
            <a:r>
              <a:rPr lang="en-GB" sz="800" dirty="0" err="1" smtClean="0"/>
              <a:t>IMFileName</a:t>
            </a:r>
            <a:r>
              <a:rPr lang="en-GB" sz="800" dirty="0" smtClean="0"/>
              <a:t>);</a:t>
            </a:r>
          </a:p>
          <a:p>
            <a:pPr>
              <a:spcBef>
                <a:spcPts val="0"/>
              </a:spcBef>
              <a:buNone/>
            </a:pPr>
            <a:r>
              <a:rPr lang="en-GB" sz="800" dirty="0" smtClean="0"/>
              <a:t>      }</a:t>
            </a:r>
          </a:p>
          <a:p>
            <a:pPr>
              <a:spcBef>
                <a:spcPts val="0"/>
              </a:spcBef>
              <a:buNone/>
            </a:pPr>
            <a:r>
              <a:rPr lang="en-GB" sz="800" dirty="0" smtClean="0"/>
              <a:t>      </a:t>
            </a:r>
            <a:r>
              <a:rPr lang="en-GB" sz="800" dirty="0" err="1" smtClean="0"/>
              <a:t>myFile.close</a:t>
            </a:r>
            <a:r>
              <a:rPr lang="en-GB" sz="800" dirty="0" smtClean="0"/>
              <a:t>();</a:t>
            </a:r>
          </a:p>
          <a:p>
            <a:pPr>
              <a:spcBef>
                <a:spcPts val="0"/>
              </a:spcBef>
              <a:buNone/>
            </a:pPr>
            <a:r>
              <a:rPr lang="en-GB" sz="800" dirty="0" smtClean="0"/>
              <a:t>      </a:t>
            </a:r>
            <a:r>
              <a:rPr lang="en-GB" sz="800" dirty="0" err="1" smtClean="0"/>
              <a:t>Serial.println</a:t>
            </a:r>
            <a:r>
              <a:rPr lang="en-GB" sz="800" dirty="0" smtClean="0"/>
              <a:t>("Finished");</a:t>
            </a:r>
          </a:p>
          <a:p>
            <a:pPr>
              <a:spcBef>
                <a:spcPts val="0"/>
              </a:spcBef>
              <a:buNone/>
            </a:pPr>
            <a:r>
              <a:rPr lang="en-GB" sz="800" dirty="0" smtClean="0"/>
              <a:t>    }</a:t>
            </a:r>
          </a:p>
          <a:p>
            <a:pPr>
              <a:spcBef>
                <a:spcPts val="0"/>
              </a:spcBef>
              <a:buNone/>
            </a:pPr>
            <a:r>
              <a:rPr lang="en-GB" sz="800" dirty="0" smtClean="0"/>
              <a:t>  }</a:t>
            </a:r>
          </a:p>
          <a:p>
            <a:pPr>
              <a:spcBef>
                <a:spcPts val="0"/>
              </a:spcBef>
              <a:buNone/>
            </a:pPr>
            <a:r>
              <a:rPr lang="en-GB" sz="800" dirty="0" smtClean="0"/>
              <a:t>}</a:t>
            </a:r>
            <a:endParaRPr lang="en-GB" sz="8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a:t>
            </a:r>
            <a:r>
              <a:rPr lang="en-GB" dirty="0" smtClean="0"/>
              <a:t>n</a:t>
            </a:r>
            <a:endParaRPr lang="en-GB" dirty="0"/>
          </a:p>
        </p:txBody>
      </p:sp>
      <p:sp>
        <p:nvSpPr>
          <p:cNvPr id="3" name="Text Placeholder 2"/>
          <p:cNvSpPr>
            <a:spLocks noGrp="1"/>
          </p:cNvSpPr>
          <p:nvPr>
            <p:ph type="body" idx="1"/>
          </p:nvPr>
        </p:nvSpPr>
        <p:spPr/>
        <p:txBody>
          <a:bodyPr/>
          <a:lstStyle/>
          <a:p>
            <a:r>
              <a:rPr lang="en-GB" dirty="0" smtClean="0"/>
              <a:t>Production Plan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i.ebayimg.com/images/g/A6YAAOSwh2xX~hTs/s-l1600.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l="3630" t="24339" r="12871" b="18697"/>
          <a:stretch>
            <a:fillRect/>
          </a:stretch>
        </p:blipFill>
        <p:spPr bwMode="auto">
          <a:xfrm>
            <a:off x="395536" y="1059582"/>
            <a:ext cx="1806746" cy="648072"/>
          </a:xfrm>
          <a:prstGeom prst="rect">
            <a:avLst/>
          </a:prstGeom>
          <a:noFill/>
          <a:effectLst>
            <a:softEdge rad="31750"/>
          </a:effectLst>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GB" sz="3600" dirty="0" smtClean="0"/>
              <a:t>PRODUCT: </a:t>
            </a:r>
            <a:r>
              <a:rPr lang="en-GB" sz="1600" dirty="0" smtClean="0"/>
              <a:t>MS3264 V3 digital Level Meter Music Spectrum Display 6 Modes DIY LED Audio amp</a:t>
            </a:r>
            <a:endParaRPr lang="en-GB" sz="1600" dirty="0"/>
          </a:p>
        </p:txBody>
      </p:sp>
      <p:sp>
        <p:nvSpPr>
          <p:cNvPr id="5" name="Content Placeholder 4"/>
          <p:cNvSpPr>
            <a:spLocks noGrp="1"/>
          </p:cNvSpPr>
          <p:nvPr>
            <p:ph sz="half" idx="1"/>
          </p:nvPr>
        </p:nvSpPr>
        <p:spPr/>
        <p:txBody>
          <a:bodyPr>
            <a:noAutofit/>
          </a:bodyPr>
          <a:lstStyle/>
          <a:p>
            <a:pPr>
              <a:spcBef>
                <a:spcPts val="0"/>
              </a:spcBef>
              <a:buNone/>
            </a:pPr>
            <a:r>
              <a:rPr lang="en-GB" sz="1000" dirty="0" smtClean="0"/>
              <a:t>Features</a:t>
            </a:r>
            <a:r>
              <a:rPr lang="en-GB" sz="1000" dirty="0" smtClean="0"/>
              <a:t>: </a:t>
            </a:r>
          </a:p>
          <a:p>
            <a:pPr>
              <a:spcBef>
                <a:spcPts val="0"/>
              </a:spcBef>
            </a:pPr>
            <a:r>
              <a:rPr lang="en-GB" sz="1000" dirty="0" smtClean="0"/>
              <a:t>Using the latest SMD dual colour dot-matrix display modules, more vivid colours and lower power consumption.</a:t>
            </a:r>
          </a:p>
          <a:p>
            <a:pPr>
              <a:spcBef>
                <a:spcPts val="0"/>
              </a:spcBef>
            </a:pPr>
            <a:r>
              <a:rPr lang="en-GB" sz="1000" dirty="0" smtClean="0"/>
              <a:t>Dot-matrix screen software using the original software filtering technology, spectrum effects has increased significantly.</a:t>
            </a:r>
          </a:p>
          <a:p>
            <a:pPr>
              <a:spcBef>
                <a:spcPts val="0"/>
              </a:spcBef>
              <a:buNone/>
            </a:pPr>
            <a:r>
              <a:rPr lang="en-GB" sz="1000" dirty="0" smtClean="0"/>
              <a:t>Main features:</a:t>
            </a:r>
          </a:p>
          <a:p>
            <a:pPr>
              <a:spcBef>
                <a:spcPts val="0"/>
              </a:spcBef>
            </a:pPr>
            <a:r>
              <a:rPr lang="en-GB" sz="1000" dirty="0" smtClean="0"/>
              <a:t>Spectrum display more gentle, no spikes appear. Sensitivity and sense of rhythm is better, visual effects more beautiful.</a:t>
            </a:r>
          </a:p>
          <a:p>
            <a:pPr>
              <a:spcBef>
                <a:spcPts val="0"/>
              </a:spcBef>
            </a:pPr>
            <a:r>
              <a:rPr lang="en-GB" sz="1000" dirty="0" smtClean="0"/>
              <a:t>Improved the other spectrum frequency is too rich, insufficient high frequency phenomena, the effect is more dynamic. With power off memory function.</a:t>
            </a:r>
          </a:p>
          <a:p>
            <a:pPr>
              <a:spcBef>
                <a:spcPts val="0"/>
              </a:spcBef>
            </a:pPr>
            <a:r>
              <a:rPr lang="en-GB" sz="1000" dirty="0" smtClean="0"/>
              <a:t>The streamlined design of the spectrum, not static and noise.</a:t>
            </a:r>
          </a:p>
          <a:p>
            <a:pPr>
              <a:spcBef>
                <a:spcPts val="0"/>
              </a:spcBef>
            </a:pPr>
            <a:r>
              <a:rPr lang="en-GB" sz="1000" dirty="0" smtClean="0"/>
              <a:t>Package Contents </a:t>
            </a:r>
          </a:p>
          <a:p>
            <a:pPr>
              <a:spcBef>
                <a:spcPts val="0"/>
              </a:spcBef>
            </a:pPr>
            <a:r>
              <a:rPr lang="en-GB" sz="1000" dirty="0" smtClean="0"/>
              <a:t>1x Controller</a:t>
            </a:r>
          </a:p>
          <a:p>
            <a:pPr>
              <a:spcBef>
                <a:spcPts val="0"/>
              </a:spcBef>
            </a:pPr>
            <a:r>
              <a:rPr lang="en-GB" sz="1000" dirty="0" smtClean="0"/>
              <a:t>1x Colour dot matrix</a:t>
            </a:r>
          </a:p>
          <a:p>
            <a:pPr>
              <a:spcBef>
                <a:spcPts val="0"/>
              </a:spcBef>
            </a:pPr>
            <a:r>
              <a:rPr lang="en-GB" sz="1000" dirty="0" smtClean="0"/>
              <a:t>1x USB power supply audio cable</a:t>
            </a:r>
          </a:p>
          <a:p>
            <a:pPr>
              <a:spcBef>
                <a:spcPts val="0"/>
              </a:spcBef>
            </a:pPr>
            <a:r>
              <a:rPr lang="en-GB" sz="1000" dirty="0" smtClean="0"/>
              <a:t>1x audio splitter</a:t>
            </a:r>
          </a:p>
          <a:p>
            <a:pPr>
              <a:spcBef>
                <a:spcPts val="0"/>
              </a:spcBef>
            </a:pPr>
            <a:r>
              <a:rPr lang="en-GB" sz="1000" dirty="0" smtClean="0"/>
              <a:t>1x 16-core data </a:t>
            </a:r>
            <a:r>
              <a:rPr lang="en-GB" sz="1000" dirty="0" smtClean="0"/>
              <a:t>cable</a:t>
            </a:r>
            <a:endParaRPr lang="en-GB" sz="1000" dirty="0" smtClean="0"/>
          </a:p>
        </p:txBody>
      </p:sp>
      <p:graphicFrame>
        <p:nvGraphicFramePr>
          <p:cNvPr id="10" name="Content Placeholder 9"/>
          <p:cNvGraphicFramePr>
            <a:graphicFrameLocks noGrp="1"/>
          </p:cNvGraphicFramePr>
          <p:nvPr>
            <p:ph sz="half" idx="2"/>
          </p:nvPr>
        </p:nvGraphicFramePr>
        <p:xfrm>
          <a:off x="4629150" y="1563638"/>
          <a:ext cx="4000500" cy="3483540"/>
        </p:xfrm>
        <a:graphic>
          <a:graphicData uri="http://schemas.openxmlformats.org/drawingml/2006/table">
            <a:tbl>
              <a:tblPr firstRow="1" bandRow="1">
                <a:tableStyleId>{5C22544A-7EE6-4342-B048-85BDC9FD1C3A}</a:tableStyleId>
              </a:tblPr>
              <a:tblGrid>
                <a:gridCol w="1333500"/>
                <a:gridCol w="1333500"/>
                <a:gridCol w="1333500"/>
              </a:tblGrid>
              <a:tr h="205432">
                <a:tc>
                  <a:txBody>
                    <a:bodyPr/>
                    <a:lstStyle/>
                    <a:p>
                      <a:r>
                        <a:rPr lang="en-GB" sz="900" baseline="0" dirty="0"/>
                        <a:t>Feature</a:t>
                      </a:r>
                    </a:p>
                  </a:txBody>
                  <a:tcPr/>
                </a:tc>
                <a:tc>
                  <a:txBody>
                    <a:bodyPr/>
                    <a:lstStyle/>
                    <a:p>
                      <a:r>
                        <a:rPr lang="en-GB" sz="900" baseline="0" dirty="0"/>
                        <a:t>Description</a:t>
                      </a:r>
                    </a:p>
                  </a:txBody>
                  <a:tcPr/>
                </a:tc>
                <a:tc>
                  <a:txBody>
                    <a:bodyPr/>
                    <a:lstStyle/>
                    <a:p>
                      <a:r>
                        <a:rPr lang="en-GB" sz="900" baseline="0" dirty="0"/>
                        <a:t>Comment</a:t>
                      </a:r>
                    </a:p>
                  </a:txBody>
                  <a:tcPr/>
                </a:tc>
              </a:tr>
              <a:tr h="336872">
                <a:tc>
                  <a:txBody>
                    <a:bodyPr/>
                    <a:lstStyle/>
                    <a:p>
                      <a:r>
                        <a:rPr lang="en-GB" sz="900" dirty="0"/>
                        <a:t>Cost</a:t>
                      </a:r>
                    </a:p>
                  </a:txBody>
                  <a:tcPr/>
                </a:tc>
                <a:tc>
                  <a:txBody>
                    <a:bodyPr/>
                    <a:lstStyle/>
                    <a:p>
                      <a:r>
                        <a:rPr lang="en-GB" sz="550" dirty="0"/>
                        <a:t>£45.99</a:t>
                      </a:r>
                    </a:p>
                  </a:txBody>
                  <a:tcPr/>
                </a:tc>
                <a:tc>
                  <a:txBody>
                    <a:bodyPr/>
                    <a:lstStyle/>
                    <a:p>
                      <a:r>
                        <a:rPr lang="en-GB" sz="550" dirty="0"/>
                        <a:t>Expensive</a:t>
                      </a:r>
                      <a:r>
                        <a:rPr lang="en-GB" sz="550" baseline="0" dirty="0"/>
                        <a:t> for what it </a:t>
                      </a:r>
                      <a:r>
                        <a:rPr lang="en-GB" sz="550" baseline="0" dirty="0" smtClean="0"/>
                        <a:t>is as it does not come with a case enclosing the electronics</a:t>
                      </a:r>
                      <a:endParaRPr lang="en-GB" sz="550" dirty="0"/>
                    </a:p>
                  </a:txBody>
                  <a:tcPr/>
                </a:tc>
              </a:tr>
              <a:tr h="370840">
                <a:tc>
                  <a:txBody>
                    <a:bodyPr/>
                    <a:lstStyle/>
                    <a:p>
                      <a:r>
                        <a:rPr lang="en-GB" sz="900" dirty="0"/>
                        <a:t>Aesthetics</a:t>
                      </a:r>
                    </a:p>
                  </a:txBody>
                  <a:tcPr/>
                </a:tc>
                <a:tc>
                  <a:txBody>
                    <a:bodyPr/>
                    <a:lstStyle/>
                    <a:p>
                      <a:r>
                        <a:rPr lang="en-GB" sz="550" dirty="0"/>
                        <a:t>Clear Plastic,</a:t>
                      </a:r>
                    </a:p>
                    <a:p>
                      <a:r>
                        <a:rPr lang="en-GB" sz="550" dirty="0"/>
                        <a:t>PCB, Visible</a:t>
                      </a:r>
                      <a:r>
                        <a:rPr lang="en-GB" sz="550" baseline="0" dirty="0"/>
                        <a:t> Components</a:t>
                      </a:r>
                    </a:p>
                    <a:p>
                      <a:r>
                        <a:rPr lang="en-GB" sz="550" baseline="0" dirty="0"/>
                        <a:t>½ Kg</a:t>
                      </a:r>
                    </a:p>
                    <a:p>
                      <a:r>
                        <a:rPr lang="en-GB" sz="550" baseline="0" dirty="0"/>
                        <a:t>Coloured Leds</a:t>
                      </a:r>
                    </a:p>
                    <a:p>
                      <a:r>
                        <a:rPr lang="en-GB" sz="550" baseline="0" dirty="0"/>
                        <a:t>Large</a:t>
                      </a:r>
                      <a:endParaRPr lang="en-GB" sz="550" dirty="0"/>
                    </a:p>
                  </a:txBody>
                  <a:tcPr/>
                </a:tc>
                <a:tc>
                  <a:txBody>
                    <a:bodyPr/>
                    <a:lstStyle/>
                    <a:p>
                      <a:r>
                        <a:rPr lang="en-GB" sz="550" dirty="0"/>
                        <a:t>Not very pretty</a:t>
                      </a:r>
                      <a:r>
                        <a:rPr lang="en-GB" sz="550" baseline="0" dirty="0"/>
                        <a:t> as components are visible</a:t>
                      </a:r>
                    </a:p>
                    <a:p>
                      <a:r>
                        <a:rPr lang="en-GB" sz="550" baseline="0" dirty="0"/>
                        <a:t>Light</a:t>
                      </a:r>
                    </a:p>
                    <a:p>
                      <a:r>
                        <a:rPr lang="en-GB" sz="550" baseline="0" dirty="0"/>
                        <a:t>Leds are fixed colours</a:t>
                      </a:r>
                    </a:p>
                    <a:p>
                      <a:r>
                        <a:rPr lang="en-GB" sz="550" baseline="0" dirty="0"/>
                        <a:t>Components are not one unit</a:t>
                      </a:r>
                      <a:endParaRPr lang="en-GB" sz="550" dirty="0"/>
                    </a:p>
                  </a:txBody>
                  <a:tcPr/>
                </a:tc>
              </a:tr>
              <a:tr h="275520">
                <a:tc>
                  <a:txBody>
                    <a:bodyPr/>
                    <a:lstStyle/>
                    <a:p>
                      <a:r>
                        <a:rPr lang="en-GB" sz="900" dirty="0"/>
                        <a:t>Customers</a:t>
                      </a:r>
                    </a:p>
                  </a:txBody>
                  <a:tcPr/>
                </a:tc>
                <a:tc>
                  <a:txBody>
                    <a:bodyPr/>
                    <a:lstStyle/>
                    <a:p>
                      <a:r>
                        <a:rPr lang="en-GB" sz="550" dirty="0"/>
                        <a:t>Audio</a:t>
                      </a:r>
                      <a:r>
                        <a:rPr lang="en-GB" sz="550" baseline="0" dirty="0"/>
                        <a:t>philes, </a:t>
                      </a:r>
                    </a:p>
                    <a:p>
                      <a:r>
                        <a:rPr lang="en-GB" sz="550" dirty="0"/>
                        <a:t>Techies</a:t>
                      </a:r>
                    </a:p>
                  </a:txBody>
                  <a:tcPr/>
                </a:tc>
                <a:tc>
                  <a:txBody>
                    <a:bodyPr/>
                    <a:lstStyle/>
                    <a:p>
                      <a:r>
                        <a:rPr lang="en-GB" sz="550" dirty="0"/>
                        <a:t>Limited Market</a:t>
                      </a:r>
                      <a:r>
                        <a:rPr lang="en-GB" sz="550" baseline="0" dirty="0"/>
                        <a:t> Due to </a:t>
                      </a:r>
                      <a:r>
                        <a:rPr lang="en-GB" sz="550" baseline="0" dirty="0" smtClean="0"/>
                        <a:t>Aesthetics as it does not have a proper case</a:t>
                      </a:r>
                      <a:endParaRPr lang="en-GB" sz="550" dirty="0"/>
                    </a:p>
                  </a:txBody>
                  <a:tcPr/>
                </a:tc>
              </a:tr>
              <a:tr h="370840">
                <a:tc>
                  <a:txBody>
                    <a:bodyPr/>
                    <a:lstStyle/>
                    <a:p>
                      <a:r>
                        <a:rPr lang="en-GB" sz="900" dirty="0"/>
                        <a:t>Materials</a:t>
                      </a:r>
                    </a:p>
                  </a:txBody>
                  <a:tcPr/>
                </a:tc>
                <a:tc>
                  <a:txBody>
                    <a:bodyPr/>
                    <a:lstStyle/>
                    <a:p>
                      <a:r>
                        <a:rPr lang="en-GB" sz="550" dirty="0"/>
                        <a:t>Plastic/PCB</a:t>
                      </a:r>
                    </a:p>
                  </a:txBody>
                  <a:tcPr/>
                </a:tc>
                <a:tc>
                  <a:txBody>
                    <a:bodyPr/>
                    <a:lstStyle/>
                    <a:p>
                      <a:r>
                        <a:rPr lang="en-GB" sz="550" dirty="0" smtClean="0"/>
                        <a:t>It</a:t>
                      </a:r>
                      <a:r>
                        <a:rPr lang="en-GB" sz="550" baseline="0" dirty="0" smtClean="0"/>
                        <a:t> is made using the bare minimum of materials to make the product work but as it does not have a case enclosing the electronics</a:t>
                      </a:r>
                      <a:endParaRPr lang="en-GB" sz="550" dirty="0"/>
                    </a:p>
                  </a:txBody>
                  <a:tcPr/>
                </a:tc>
              </a:tr>
              <a:tr h="370840">
                <a:tc>
                  <a:txBody>
                    <a:bodyPr/>
                    <a:lstStyle/>
                    <a:p>
                      <a:r>
                        <a:rPr lang="en-GB" sz="900" dirty="0" smtClean="0"/>
                        <a:t>Environment</a:t>
                      </a:r>
                      <a:endParaRPr lang="en-GB" sz="900" dirty="0"/>
                    </a:p>
                  </a:txBody>
                  <a:tcPr/>
                </a:tc>
                <a:tc>
                  <a:txBody>
                    <a:bodyPr/>
                    <a:lstStyle/>
                    <a:p>
                      <a:r>
                        <a:rPr lang="en-GB" sz="550" dirty="0" smtClean="0"/>
                        <a:t>The</a:t>
                      </a:r>
                      <a:r>
                        <a:rPr lang="en-GB" sz="550" baseline="0" dirty="0" smtClean="0"/>
                        <a:t> metals used to make the cables, components and PCB can be recovered but the plastic is most likely not recyclable</a:t>
                      </a:r>
                      <a:endParaRPr lang="en-GB" sz="550" dirty="0"/>
                    </a:p>
                  </a:txBody>
                  <a:tcPr/>
                </a:tc>
                <a:tc>
                  <a:txBody>
                    <a:bodyPr/>
                    <a:lstStyle/>
                    <a:p>
                      <a:r>
                        <a:rPr lang="en-GB" sz="550" dirty="0" smtClean="0"/>
                        <a:t>Partially </a:t>
                      </a:r>
                      <a:r>
                        <a:rPr lang="en-GB" sz="550" dirty="0"/>
                        <a:t>Environmentally</a:t>
                      </a:r>
                      <a:r>
                        <a:rPr lang="en-GB" sz="550" baseline="0" dirty="0"/>
                        <a:t> </a:t>
                      </a:r>
                      <a:r>
                        <a:rPr lang="en-GB" sz="550" baseline="0" dirty="0" smtClean="0"/>
                        <a:t>Friendly as the component it is a mixture of plastic and electronics which cannot be separated but the metals could be extracted</a:t>
                      </a:r>
                      <a:endParaRPr lang="en-GB" sz="550" dirty="0"/>
                    </a:p>
                  </a:txBody>
                  <a:tcPr/>
                </a:tc>
              </a:tr>
              <a:tr h="370840">
                <a:tc>
                  <a:txBody>
                    <a:bodyPr/>
                    <a:lstStyle/>
                    <a:p>
                      <a:r>
                        <a:rPr lang="en-GB" sz="900" dirty="0"/>
                        <a:t>Safety</a:t>
                      </a:r>
                    </a:p>
                  </a:txBody>
                  <a:tcPr/>
                </a:tc>
                <a:tc>
                  <a:txBody>
                    <a:bodyPr/>
                    <a:lstStyle/>
                    <a:p>
                      <a:r>
                        <a:rPr lang="en-GB" sz="550" dirty="0"/>
                        <a:t>5v</a:t>
                      </a:r>
                    </a:p>
                    <a:p>
                      <a:r>
                        <a:rPr lang="en-GB" sz="550" dirty="0"/>
                        <a:t>Lightweight</a:t>
                      </a:r>
                    </a:p>
                  </a:txBody>
                  <a:tcPr/>
                </a:tc>
                <a:tc>
                  <a:txBody>
                    <a:bodyPr/>
                    <a:lstStyle/>
                    <a:p>
                      <a:r>
                        <a:rPr lang="en-GB" sz="550" dirty="0"/>
                        <a:t>Low power/current so no risk of</a:t>
                      </a:r>
                      <a:r>
                        <a:rPr lang="en-GB" sz="550" baseline="0" dirty="0"/>
                        <a:t> electrocution</a:t>
                      </a:r>
                      <a:endParaRPr lang="en-GB" sz="550" dirty="0"/>
                    </a:p>
                    <a:p>
                      <a:r>
                        <a:rPr lang="en-GB" sz="550" dirty="0" smtClean="0"/>
                        <a:t>Lightweight</a:t>
                      </a:r>
                      <a:r>
                        <a:rPr lang="en-GB" sz="550" baseline="0" dirty="0" smtClean="0"/>
                        <a:t> so it won’t hurt someone if it fell on them</a:t>
                      </a:r>
                    </a:p>
                    <a:p>
                      <a:r>
                        <a:rPr lang="en-GB" sz="550" baseline="0" dirty="0" smtClean="0"/>
                        <a:t>It has sharp corners</a:t>
                      </a:r>
                      <a:endParaRPr lang="en-GB" sz="550" dirty="0"/>
                    </a:p>
                  </a:txBody>
                  <a:tcPr/>
                </a:tc>
              </a:tr>
              <a:tr h="370840">
                <a:tc>
                  <a:txBody>
                    <a:bodyPr/>
                    <a:lstStyle/>
                    <a:p>
                      <a:r>
                        <a:rPr lang="en-GB" sz="900" dirty="0"/>
                        <a:t>Function</a:t>
                      </a:r>
                    </a:p>
                  </a:txBody>
                  <a:tcPr/>
                </a:tc>
                <a:tc>
                  <a:txBody>
                    <a:bodyPr/>
                    <a:lstStyle/>
                    <a:p>
                      <a:r>
                        <a:rPr lang="en-GB" sz="550" dirty="0"/>
                        <a:t>Lights</a:t>
                      </a:r>
                      <a:r>
                        <a:rPr lang="en-GB" sz="550" baseline="0" dirty="0"/>
                        <a:t> up </a:t>
                      </a:r>
                      <a:r>
                        <a:rPr lang="en-GB" sz="550" baseline="0" dirty="0" smtClean="0"/>
                        <a:t>the columns to show the level of the audio in the frequency range</a:t>
                      </a:r>
                      <a:endParaRPr lang="en-GB" sz="550" dirty="0"/>
                    </a:p>
                  </a:txBody>
                  <a:tcPr/>
                </a:tc>
                <a:tc>
                  <a:txBody>
                    <a:bodyPr/>
                    <a:lstStyle/>
                    <a:p>
                      <a:r>
                        <a:rPr lang="en-GB" sz="550" dirty="0" smtClean="0"/>
                        <a:t>It</a:t>
                      </a:r>
                      <a:r>
                        <a:rPr lang="en-GB" sz="550" baseline="0" dirty="0" smtClean="0"/>
                        <a:t> can be used f</a:t>
                      </a:r>
                      <a:r>
                        <a:rPr lang="en-GB" sz="550" dirty="0" smtClean="0"/>
                        <a:t>or Party's/</a:t>
                      </a:r>
                      <a:r>
                        <a:rPr lang="en-GB" sz="550" baseline="0" dirty="0" smtClean="0"/>
                        <a:t>Discos as it flashes in time with the beat but it can also be used for sound engineers to see what frequencies can currently be heard</a:t>
                      </a:r>
                      <a:endParaRPr lang="en-GB" sz="55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9" name="Picture 3" descr="http://i.ebayimg.com/images/g/blYAAOSwpLN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t="11306" b="15202"/>
          <a:stretch>
            <a:fillRect/>
          </a:stretch>
        </p:blipFill>
        <p:spPr bwMode="auto">
          <a:xfrm>
            <a:off x="3059832" y="3762055"/>
            <a:ext cx="1417779" cy="1041943"/>
          </a:xfrm>
          <a:prstGeom prst="roundRect">
            <a:avLst>
              <a:gd name="adj" fmla="val 50000"/>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Text Placeholder 2"/>
          <p:cNvSpPr>
            <a:spLocks noGrp="1"/>
          </p:cNvSpPr>
          <p:nvPr>
            <p:ph type="body" idx="1"/>
          </p:nvPr>
        </p:nvSpPr>
        <p:spPr/>
        <p:txBody>
          <a:bodyPr/>
          <a:lstStyle/>
          <a:p>
            <a:r>
              <a:rPr lang="en-GB" dirty="0" smtClean="0"/>
              <a:t>Product Evaluatio</a:t>
            </a:r>
            <a:r>
              <a:rPr lang="en-GB" dirty="0" smtClean="0"/>
              <a:t>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Text Placeholder 2"/>
          <p:cNvSpPr>
            <a:spLocks noGrp="1"/>
          </p:cNvSpPr>
          <p:nvPr>
            <p:ph type="body" idx="1"/>
          </p:nvPr>
        </p:nvSpPr>
        <p:spPr/>
        <p:txBody>
          <a:bodyPr/>
          <a:lstStyle/>
          <a:p>
            <a:r>
              <a:rPr lang="en-GB" dirty="0" smtClean="0"/>
              <a:t>Evaluation Against Design Specification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Text Placeholder 2"/>
          <p:cNvSpPr>
            <a:spLocks noGrp="1"/>
          </p:cNvSpPr>
          <p:nvPr>
            <p:ph type="body" idx="1"/>
          </p:nvPr>
        </p:nvSpPr>
        <p:spPr/>
        <p:txBody>
          <a:bodyPr/>
          <a:lstStyle/>
          <a:p>
            <a:r>
              <a:rPr lang="en-GB" dirty="0" smtClean="0"/>
              <a:t>Feedback and Possible Improvements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Text Placeholder 2"/>
          <p:cNvSpPr>
            <a:spLocks noGrp="1"/>
          </p:cNvSpPr>
          <p:nvPr>
            <p:ph type="body" idx="1"/>
          </p:nvPr>
        </p:nvSpPr>
        <p:spPr/>
        <p:txBody>
          <a:bodyPr/>
          <a:lstStyle/>
          <a:p>
            <a:r>
              <a:rPr lang="en-GB" dirty="0" smtClean="0"/>
              <a:t>Final Analysis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PRODUCT: </a:t>
            </a:r>
            <a:r>
              <a:rPr lang="en-GB" sz="1600" dirty="0" smtClean="0"/>
              <a:t>8*8 Audio Level Meter LED Display Amplifier HIFI MP3 PC Music Spectrum Analyser</a:t>
            </a:r>
            <a:endParaRPr lang="en-GB" dirty="0"/>
          </a:p>
        </p:txBody>
      </p:sp>
      <p:graphicFrame>
        <p:nvGraphicFramePr>
          <p:cNvPr id="8" name="Content Placeholder 7"/>
          <p:cNvGraphicFramePr>
            <a:graphicFrameLocks noGrp="1"/>
          </p:cNvGraphicFramePr>
          <p:nvPr>
            <p:ph sz="half" idx="2"/>
          </p:nvPr>
        </p:nvGraphicFramePr>
        <p:xfrm>
          <a:off x="4675956" y="1563638"/>
          <a:ext cx="4000500" cy="3459480"/>
        </p:xfrm>
        <a:graphic>
          <a:graphicData uri="http://schemas.openxmlformats.org/drawingml/2006/table">
            <a:tbl>
              <a:tblPr firstRow="1" bandRow="1">
                <a:tableStyleId>{5C22544A-7EE6-4342-B048-85BDC9FD1C3A}</a:tableStyleId>
              </a:tblPr>
              <a:tblGrid>
                <a:gridCol w="1333500"/>
                <a:gridCol w="1333500"/>
                <a:gridCol w="1333500"/>
              </a:tblGrid>
              <a:tr h="205432">
                <a:tc>
                  <a:txBody>
                    <a:bodyPr/>
                    <a:lstStyle/>
                    <a:p>
                      <a:r>
                        <a:rPr lang="en-GB" sz="1000" baseline="0" dirty="0"/>
                        <a:t>Feature</a:t>
                      </a:r>
                    </a:p>
                  </a:txBody>
                  <a:tcPr/>
                </a:tc>
                <a:tc>
                  <a:txBody>
                    <a:bodyPr/>
                    <a:lstStyle/>
                    <a:p>
                      <a:r>
                        <a:rPr lang="en-GB" sz="1000" baseline="0" dirty="0"/>
                        <a:t>Description</a:t>
                      </a:r>
                    </a:p>
                  </a:txBody>
                  <a:tcPr/>
                </a:tc>
                <a:tc>
                  <a:txBody>
                    <a:bodyPr/>
                    <a:lstStyle/>
                    <a:p>
                      <a:r>
                        <a:rPr lang="en-GB" sz="1000" baseline="0" dirty="0"/>
                        <a:t>Comment</a:t>
                      </a:r>
                    </a:p>
                  </a:txBody>
                  <a:tcPr/>
                </a:tc>
              </a:tr>
              <a:tr h="370840">
                <a:tc>
                  <a:txBody>
                    <a:bodyPr/>
                    <a:lstStyle/>
                    <a:p>
                      <a:r>
                        <a:rPr lang="en-GB" sz="1000" dirty="0"/>
                        <a:t>Cost</a:t>
                      </a:r>
                    </a:p>
                  </a:txBody>
                  <a:tcPr/>
                </a:tc>
                <a:tc>
                  <a:txBody>
                    <a:bodyPr/>
                    <a:lstStyle/>
                    <a:p>
                      <a:r>
                        <a:rPr lang="en-GB" sz="600" dirty="0"/>
                        <a:t>£8.01</a:t>
                      </a:r>
                    </a:p>
                  </a:txBody>
                  <a:tcPr/>
                </a:tc>
                <a:tc>
                  <a:txBody>
                    <a:bodyPr/>
                    <a:lstStyle/>
                    <a:p>
                      <a:r>
                        <a:rPr lang="en-GB" sz="600" dirty="0" smtClean="0"/>
                        <a:t>Cheap as</a:t>
                      </a:r>
                      <a:r>
                        <a:rPr lang="en-GB" sz="600" baseline="0" dirty="0" smtClean="0"/>
                        <a:t> it is just a bare PCB with no proper case to protect the </a:t>
                      </a:r>
                      <a:endParaRPr lang="en-GB" sz="600" dirty="0"/>
                    </a:p>
                  </a:txBody>
                  <a:tcPr/>
                </a:tc>
              </a:tr>
              <a:tr h="370840">
                <a:tc>
                  <a:txBody>
                    <a:bodyPr/>
                    <a:lstStyle/>
                    <a:p>
                      <a:r>
                        <a:rPr lang="en-GB" sz="1000" dirty="0"/>
                        <a:t>Aesthetics</a:t>
                      </a:r>
                    </a:p>
                  </a:txBody>
                  <a:tcPr/>
                </a:tc>
                <a:tc>
                  <a:txBody>
                    <a:bodyPr/>
                    <a:lstStyle/>
                    <a:p>
                      <a:r>
                        <a:rPr lang="en-GB" sz="600" dirty="0"/>
                        <a:t>Clear Plastic, White PCB, Visible</a:t>
                      </a:r>
                      <a:r>
                        <a:rPr lang="en-GB" sz="600" baseline="0" dirty="0"/>
                        <a:t> Components</a:t>
                      </a:r>
                    </a:p>
                    <a:p>
                      <a:r>
                        <a:rPr lang="en-GB" sz="600" baseline="0" dirty="0"/>
                        <a:t>Small</a:t>
                      </a:r>
                    </a:p>
                    <a:p>
                      <a:r>
                        <a:rPr lang="en-GB" sz="600" baseline="0" dirty="0"/>
                        <a:t>Coloured Leds</a:t>
                      </a:r>
                    </a:p>
                  </a:txBody>
                  <a:tcPr/>
                </a:tc>
                <a:tc>
                  <a:txBody>
                    <a:bodyPr/>
                    <a:lstStyle/>
                    <a:p>
                      <a:r>
                        <a:rPr lang="en-GB" sz="600" dirty="0"/>
                        <a:t>Not very pretty</a:t>
                      </a:r>
                      <a:r>
                        <a:rPr lang="en-GB" sz="600" baseline="0" dirty="0"/>
                        <a:t> as components are visible</a:t>
                      </a:r>
                    </a:p>
                    <a:p>
                      <a:r>
                        <a:rPr lang="en-GB" sz="600" baseline="0" dirty="0"/>
                        <a:t>Light</a:t>
                      </a:r>
                    </a:p>
                    <a:p>
                      <a:r>
                        <a:rPr lang="en-GB" sz="600" baseline="0" dirty="0"/>
                        <a:t>Leds are fixed colours</a:t>
                      </a:r>
                    </a:p>
                    <a:p>
                      <a:r>
                        <a:rPr lang="en-GB" sz="600" baseline="0" dirty="0"/>
                        <a:t>Looks </a:t>
                      </a:r>
                      <a:r>
                        <a:rPr lang="en-GB" sz="600" baseline="0" dirty="0" smtClean="0"/>
                        <a:t>Cheap</a:t>
                      </a:r>
                    </a:p>
                    <a:p>
                      <a:r>
                        <a:rPr lang="en-GB" sz="600" baseline="0" dirty="0" smtClean="0"/>
                        <a:t>The re is no case to protect the PCB</a:t>
                      </a:r>
                      <a:endParaRPr lang="en-GB" sz="600" dirty="0"/>
                    </a:p>
                  </a:txBody>
                  <a:tcPr/>
                </a:tc>
              </a:tr>
              <a:tr h="370840">
                <a:tc>
                  <a:txBody>
                    <a:bodyPr/>
                    <a:lstStyle/>
                    <a:p>
                      <a:r>
                        <a:rPr lang="en-GB" sz="1000" dirty="0"/>
                        <a:t>Customers</a:t>
                      </a:r>
                    </a:p>
                  </a:txBody>
                  <a:tcPr/>
                </a:tc>
                <a:tc>
                  <a:txBody>
                    <a:bodyPr/>
                    <a:lstStyle/>
                    <a:p>
                      <a:r>
                        <a:rPr lang="en-GB" sz="600" dirty="0"/>
                        <a:t>Audio</a:t>
                      </a:r>
                      <a:r>
                        <a:rPr lang="en-GB" sz="600" baseline="0" dirty="0"/>
                        <a:t>philes, </a:t>
                      </a:r>
                    </a:p>
                    <a:p>
                      <a:r>
                        <a:rPr lang="en-GB" sz="600" dirty="0"/>
                        <a:t>Techies</a:t>
                      </a:r>
                    </a:p>
                  </a:txBody>
                  <a:tcPr/>
                </a:tc>
                <a:tc>
                  <a:txBody>
                    <a:bodyPr/>
                    <a:lstStyle/>
                    <a:p>
                      <a:r>
                        <a:rPr lang="en-GB" sz="600" dirty="0"/>
                        <a:t>Limited Market</a:t>
                      </a:r>
                      <a:r>
                        <a:rPr lang="en-GB" sz="600" baseline="0" dirty="0"/>
                        <a:t> Due to </a:t>
                      </a:r>
                      <a:r>
                        <a:rPr lang="en-GB" sz="600" baseline="0" dirty="0" smtClean="0"/>
                        <a:t>Aesthetics as it is just a plain PCB with some component s</a:t>
                      </a:r>
                      <a:endParaRPr lang="en-GB" sz="600" dirty="0"/>
                    </a:p>
                  </a:txBody>
                  <a:tcPr/>
                </a:tc>
              </a:tr>
              <a:tr h="216584">
                <a:tc>
                  <a:txBody>
                    <a:bodyPr/>
                    <a:lstStyle/>
                    <a:p>
                      <a:r>
                        <a:rPr lang="en-GB" sz="1000" dirty="0"/>
                        <a:t>Materials</a:t>
                      </a:r>
                    </a:p>
                  </a:txBody>
                  <a:tcPr/>
                </a:tc>
                <a:tc>
                  <a:txBody>
                    <a:bodyPr/>
                    <a:lstStyle/>
                    <a:p>
                      <a:r>
                        <a:rPr lang="en-GB" sz="600" dirty="0"/>
                        <a:t>Plastic/PCB</a:t>
                      </a:r>
                    </a:p>
                  </a:txBody>
                  <a:tcPr/>
                </a:tc>
                <a:tc>
                  <a:txBody>
                    <a:bodyPr/>
                    <a:lstStyle/>
                    <a:p>
                      <a:r>
                        <a:rPr lang="en-GB" sz="600" dirty="0" smtClean="0"/>
                        <a:t>Cheap as</a:t>
                      </a:r>
                      <a:r>
                        <a:rPr lang="en-GB" sz="600" baseline="0" dirty="0" smtClean="0"/>
                        <a:t> it does not include a case to protect the PCB</a:t>
                      </a:r>
                      <a:endParaRPr lang="en-GB" sz="600" dirty="0"/>
                    </a:p>
                  </a:txBody>
                  <a:tcPr/>
                </a:tc>
              </a:tr>
              <a:tr h="370840">
                <a:tc>
                  <a:txBody>
                    <a:bodyPr/>
                    <a:lstStyle/>
                    <a:p>
                      <a:r>
                        <a:rPr lang="en-GB" sz="1000" dirty="0"/>
                        <a:t>Environment</a:t>
                      </a:r>
                    </a:p>
                  </a:txBody>
                  <a:tcPr/>
                </a:tc>
                <a:tc>
                  <a:txBody>
                    <a:bodyPr/>
                    <a:lstStyle/>
                    <a:p>
                      <a:r>
                        <a:rPr lang="en-GB" sz="600" dirty="0" smtClean="0"/>
                        <a:t>PCB and components</a:t>
                      </a:r>
                      <a:r>
                        <a:rPr lang="en-GB" sz="600" baseline="0" dirty="0" smtClean="0"/>
                        <a:t> recyclable as the metal can be extracted</a:t>
                      </a:r>
                      <a:endParaRPr lang="en-GB" sz="600" dirty="0"/>
                    </a:p>
                  </a:txBody>
                  <a:tcPr/>
                </a:tc>
                <a:tc>
                  <a:txBody>
                    <a:bodyPr/>
                    <a:lstStyle/>
                    <a:p>
                      <a:r>
                        <a:rPr lang="en-GB" sz="600" dirty="0" smtClean="0"/>
                        <a:t>The</a:t>
                      </a:r>
                      <a:r>
                        <a:rPr lang="en-GB" sz="600" baseline="0" dirty="0" smtClean="0"/>
                        <a:t> metals used to manufacture the product can be extracted from the components and PCB so it can be recycled</a:t>
                      </a:r>
                      <a:endParaRPr lang="en-GB" sz="600" dirty="0"/>
                    </a:p>
                  </a:txBody>
                  <a:tcPr/>
                </a:tc>
              </a:tr>
              <a:tr h="370840">
                <a:tc>
                  <a:txBody>
                    <a:bodyPr/>
                    <a:lstStyle/>
                    <a:p>
                      <a:r>
                        <a:rPr lang="en-GB" sz="1000" dirty="0"/>
                        <a:t>Safety</a:t>
                      </a:r>
                    </a:p>
                  </a:txBody>
                  <a:tcPr/>
                </a:tc>
                <a:tc>
                  <a:txBody>
                    <a:bodyPr/>
                    <a:lstStyle/>
                    <a:p>
                      <a:r>
                        <a:rPr lang="en-GB" sz="600" dirty="0"/>
                        <a:t>5v</a:t>
                      </a:r>
                    </a:p>
                    <a:p>
                      <a:r>
                        <a:rPr lang="en-GB" sz="600" dirty="0"/>
                        <a:t>Lightweight</a:t>
                      </a:r>
                    </a:p>
                  </a:txBody>
                  <a:tcPr/>
                </a:tc>
                <a:tc>
                  <a:txBody>
                    <a:bodyPr/>
                    <a:lstStyle/>
                    <a:p>
                      <a:r>
                        <a:rPr lang="en-GB" sz="600" dirty="0"/>
                        <a:t>Low power/current so no risk of</a:t>
                      </a:r>
                      <a:r>
                        <a:rPr lang="en-GB" sz="600" baseline="0" dirty="0"/>
                        <a:t> electrocution</a:t>
                      </a:r>
                      <a:endParaRPr lang="en-GB" sz="600" dirty="0"/>
                    </a:p>
                    <a:p>
                      <a:r>
                        <a:rPr lang="en-GB" sz="600" dirty="0" smtClean="0"/>
                        <a:t>Lightweight</a:t>
                      </a:r>
                      <a:r>
                        <a:rPr lang="en-GB" sz="600" baseline="0" dirty="0" smtClean="0"/>
                        <a:t> so it won’t hurt someone if it fell on them</a:t>
                      </a:r>
                    </a:p>
                    <a:p>
                      <a:r>
                        <a:rPr lang="en-GB" sz="600" baseline="0" dirty="0" smtClean="0"/>
                        <a:t>It has sharp corners</a:t>
                      </a:r>
                      <a:endParaRPr lang="en-GB" sz="600" dirty="0"/>
                    </a:p>
                  </a:txBody>
                  <a:tcPr/>
                </a:tc>
              </a:tr>
              <a:tr h="370840">
                <a:tc>
                  <a:txBody>
                    <a:bodyPr/>
                    <a:lstStyle/>
                    <a:p>
                      <a:r>
                        <a:rPr lang="en-GB" sz="1000" dirty="0"/>
                        <a:t>Function</a:t>
                      </a:r>
                    </a:p>
                  </a:txBody>
                  <a:tcPr/>
                </a:tc>
                <a:tc>
                  <a:txBody>
                    <a:bodyPr/>
                    <a:lstStyle/>
                    <a:p>
                      <a:r>
                        <a:rPr lang="en-GB" sz="600" dirty="0"/>
                        <a:t>Lights</a:t>
                      </a:r>
                      <a:r>
                        <a:rPr lang="en-GB" sz="600" baseline="0" dirty="0"/>
                        <a:t> </a:t>
                      </a:r>
                      <a:r>
                        <a:rPr lang="en-GB" sz="600" baseline="0" dirty="0" smtClean="0"/>
                        <a:t>up the bars to show the level of the frequency in that range</a:t>
                      </a:r>
                      <a:endParaRPr lang="en-GB" sz="600" dirty="0"/>
                    </a:p>
                  </a:txBody>
                  <a:tcPr/>
                </a:tc>
                <a:tc>
                  <a:txBody>
                    <a:bodyPr/>
                    <a:lstStyle/>
                    <a:p>
                      <a:r>
                        <a:rPr lang="en-GB" sz="600" dirty="0" smtClean="0"/>
                        <a:t>It can</a:t>
                      </a:r>
                      <a:r>
                        <a:rPr lang="en-GB" sz="600" baseline="0" dirty="0" smtClean="0"/>
                        <a:t> be used as a toy but is not very practical for anything as the resolution is so low </a:t>
                      </a:r>
                      <a:endParaRPr lang="en-GB" sz="6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 name="Picture 2"/>
          <p:cNvPicPr>
            <a:picLocks noGrp="1" noChangeAspect="1" noChangeArrowheads="1"/>
          </p:cNvPicPr>
          <p:nvPr>
            <p:ph sz="half"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514350" y="1903000"/>
            <a:ext cx="4000500" cy="2504313"/>
          </a:xfrm>
          <a:prstGeom prst="roundRect">
            <a:avLst>
              <a:gd name="adj" fmla="val 35537"/>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PRODUCT: </a:t>
            </a:r>
            <a:r>
              <a:rPr lang="en-GB" sz="1800" dirty="0" smtClean="0"/>
              <a:t>2.4" LCD Music Spectrum Display Analyser MP3 PC Amplifier Audio Level Indicator</a:t>
            </a:r>
            <a:endParaRPr lang="en-GB" dirty="0"/>
          </a:p>
        </p:txBody>
      </p:sp>
      <p:sp>
        <p:nvSpPr>
          <p:cNvPr id="5" name="Content Placeholder 4"/>
          <p:cNvSpPr>
            <a:spLocks noGrp="1"/>
          </p:cNvSpPr>
          <p:nvPr>
            <p:ph sz="half" idx="1"/>
          </p:nvPr>
        </p:nvSpPr>
        <p:spPr/>
        <p:txBody>
          <a:bodyPr>
            <a:noAutofit/>
          </a:bodyPr>
          <a:lstStyle/>
          <a:p>
            <a:pPr>
              <a:spcBef>
                <a:spcPts val="0"/>
              </a:spcBef>
              <a:buNone/>
            </a:pPr>
            <a:r>
              <a:rPr lang="en-GB" sz="1100" dirty="0" smtClean="0"/>
              <a:t>Features: </a:t>
            </a:r>
          </a:p>
          <a:p>
            <a:pPr>
              <a:spcBef>
                <a:spcPts val="0"/>
              </a:spcBef>
            </a:pPr>
            <a:r>
              <a:rPr lang="en-GB" sz="1100" dirty="0" smtClean="0"/>
              <a:t>Spectrum display interface.</a:t>
            </a:r>
          </a:p>
          <a:p>
            <a:pPr>
              <a:spcBef>
                <a:spcPts val="0"/>
              </a:spcBef>
            </a:pPr>
            <a:r>
              <a:rPr lang="en-GB" sz="1100" dirty="0" smtClean="0"/>
              <a:t>Default parameters:</a:t>
            </a:r>
          </a:p>
          <a:p>
            <a:pPr>
              <a:spcBef>
                <a:spcPts val="0"/>
              </a:spcBef>
            </a:pPr>
            <a:r>
              <a:rPr lang="en-GB" sz="1100" dirty="0" smtClean="0"/>
              <a:t>Mode 0,</a:t>
            </a:r>
          </a:p>
          <a:p>
            <a:pPr>
              <a:spcBef>
                <a:spcPts val="0"/>
              </a:spcBef>
            </a:pPr>
            <a:r>
              <a:rPr lang="en-GB" sz="1100" dirty="0" smtClean="0"/>
              <a:t>display mode :(10 modes)</a:t>
            </a:r>
          </a:p>
          <a:p>
            <a:pPr>
              <a:spcBef>
                <a:spcPts val="0"/>
              </a:spcBef>
            </a:pPr>
            <a:r>
              <a:rPr lang="en-GB" sz="1100" dirty="0" smtClean="0"/>
              <a:t>Columnar spectral width: 2</a:t>
            </a:r>
          </a:p>
          <a:p>
            <a:pPr>
              <a:spcBef>
                <a:spcPts val="0"/>
              </a:spcBef>
            </a:pPr>
            <a:r>
              <a:rPr lang="en-GB" sz="1100" dirty="0" smtClean="0"/>
              <a:t>Gain: 0.5</a:t>
            </a:r>
          </a:p>
          <a:p>
            <a:pPr>
              <a:spcBef>
                <a:spcPts val="0"/>
              </a:spcBef>
            </a:pPr>
            <a:r>
              <a:rPr lang="en-GB" sz="1100" dirty="0" smtClean="0"/>
              <a:t>Adjustable  Gain (0.125,0.25,0.5,1,2,4.)</a:t>
            </a:r>
          </a:p>
          <a:p>
            <a:pPr>
              <a:spcBef>
                <a:spcPts val="0"/>
              </a:spcBef>
            </a:pPr>
            <a:r>
              <a:rPr lang="en-GB" sz="1100" dirty="0" smtClean="0"/>
              <a:t>Foreground colour: GREEN</a:t>
            </a:r>
          </a:p>
          <a:p>
            <a:pPr>
              <a:spcBef>
                <a:spcPts val="0"/>
              </a:spcBef>
            </a:pPr>
            <a:r>
              <a:rPr lang="en-GB" sz="1100" dirty="0" smtClean="0"/>
              <a:t>Adjustable colour "WHITE", "BLACK", "BLUE", "BRED", "GRED", "GBLUE", "RED", "MAGENTA", "GREEN", "CYAN", "YELLOW", "BROWN", " BRRED "," GRAY.</a:t>
            </a:r>
          </a:p>
          <a:p>
            <a:pPr>
              <a:spcBef>
                <a:spcPts val="0"/>
              </a:spcBef>
            </a:pPr>
            <a:r>
              <a:rPr lang="en-GB" sz="1100" dirty="0" smtClean="0"/>
              <a:t>Background Colour: BLACK</a:t>
            </a:r>
          </a:p>
          <a:p>
            <a:pPr>
              <a:spcBef>
                <a:spcPts val="0"/>
              </a:spcBef>
            </a:pPr>
            <a:r>
              <a:rPr lang="en-GB" sz="1100" dirty="0" smtClean="0"/>
              <a:t>Adjustable colour "WHITE", "BLACK", "BLUE", "BRED", "GRED", "GBLUE", "RED", "MAGENTA", "GREEN", "CYAN", "YELLOW", "BROWN", " BRRED "," GRAY.</a:t>
            </a:r>
          </a:p>
          <a:p>
            <a:pPr>
              <a:spcBef>
                <a:spcPts val="0"/>
              </a:spcBef>
            </a:pPr>
            <a:r>
              <a:rPr lang="en-GB" sz="1100" dirty="0" smtClean="0"/>
              <a:t>Package Contents </a:t>
            </a:r>
          </a:p>
          <a:p>
            <a:pPr>
              <a:spcBef>
                <a:spcPts val="0"/>
              </a:spcBef>
            </a:pPr>
            <a:r>
              <a:rPr lang="en-GB" sz="1100" dirty="0" smtClean="0"/>
              <a:t>1x 2.4" TFT LCD level display music spectrum electronic rhythm Analyser</a:t>
            </a:r>
          </a:p>
          <a:p>
            <a:pPr>
              <a:spcBef>
                <a:spcPts val="0"/>
              </a:spcBef>
            </a:pPr>
            <a:r>
              <a:rPr lang="en-GB" sz="1100" dirty="0" smtClean="0"/>
              <a:t>2X </a:t>
            </a:r>
            <a:r>
              <a:rPr lang="en-GB" sz="1100" dirty="0" smtClean="0"/>
              <a:t>CABLE</a:t>
            </a:r>
            <a:endParaRPr lang="en-GB" sz="1100" dirty="0" smtClean="0"/>
          </a:p>
        </p:txBody>
      </p:sp>
      <p:graphicFrame>
        <p:nvGraphicFramePr>
          <p:cNvPr id="9" name="Content Placeholder 8"/>
          <p:cNvGraphicFramePr>
            <a:graphicFrameLocks noGrp="1"/>
          </p:cNvGraphicFramePr>
          <p:nvPr>
            <p:ph sz="half" idx="2"/>
          </p:nvPr>
        </p:nvGraphicFramePr>
        <p:xfrm>
          <a:off x="4675956" y="1491630"/>
          <a:ext cx="4000500" cy="3584520"/>
        </p:xfrm>
        <a:graphic>
          <a:graphicData uri="http://schemas.openxmlformats.org/drawingml/2006/table">
            <a:tbl>
              <a:tblPr firstRow="1" bandRow="1">
                <a:tableStyleId>{5C22544A-7EE6-4342-B048-85BDC9FD1C3A}</a:tableStyleId>
              </a:tblPr>
              <a:tblGrid>
                <a:gridCol w="1333500"/>
                <a:gridCol w="1333500"/>
                <a:gridCol w="1333500"/>
              </a:tblGrid>
              <a:tr h="277440">
                <a:tc>
                  <a:txBody>
                    <a:bodyPr/>
                    <a:lstStyle/>
                    <a:p>
                      <a:r>
                        <a:rPr lang="en-GB" sz="1000" baseline="0" dirty="0"/>
                        <a:t>Feature</a:t>
                      </a:r>
                    </a:p>
                  </a:txBody>
                  <a:tcPr/>
                </a:tc>
                <a:tc>
                  <a:txBody>
                    <a:bodyPr/>
                    <a:lstStyle/>
                    <a:p>
                      <a:r>
                        <a:rPr lang="en-GB" sz="1000" baseline="0" dirty="0"/>
                        <a:t>Description</a:t>
                      </a:r>
                    </a:p>
                  </a:txBody>
                  <a:tcPr/>
                </a:tc>
                <a:tc>
                  <a:txBody>
                    <a:bodyPr/>
                    <a:lstStyle/>
                    <a:p>
                      <a:r>
                        <a:rPr lang="en-GB" sz="1000" baseline="0" dirty="0"/>
                        <a:t>Comment</a:t>
                      </a:r>
                    </a:p>
                  </a:txBody>
                  <a:tcPr/>
                </a:tc>
              </a:tr>
              <a:tr h="370840">
                <a:tc>
                  <a:txBody>
                    <a:bodyPr/>
                    <a:lstStyle/>
                    <a:p>
                      <a:r>
                        <a:rPr lang="en-GB" sz="1000" dirty="0"/>
                        <a:t>Cost</a:t>
                      </a:r>
                    </a:p>
                  </a:txBody>
                  <a:tcPr/>
                </a:tc>
                <a:tc>
                  <a:txBody>
                    <a:bodyPr/>
                    <a:lstStyle/>
                    <a:p>
                      <a:r>
                        <a:rPr lang="en-GB" sz="600" dirty="0"/>
                        <a:t>£14.99</a:t>
                      </a:r>
                    </a:p>
                  </a:txBody>
                  <a:tcPr/>
                </a:tc>
                <a:tc>
                  <a:txBody>
                    <a:bodyPr/>
                    <a:lstStyle/>
                    <a:p>
                      <a:r>
                        <a:rPr lang="en-GB" sz="600" dirty="0" smtClean="0"/>
                        <a:t>Cheap as it does not have a case to protect</a:t>
                      </a:r>
                      <a:r>
                        <a:rPr lang="en-GB" sz="600" baseline="0" dirty="0" smtClean="0"/>
                        <a:t> the PCB against damage</a:t>
                      </a:r>
                      <a:endParaRPr lang="en-GB" sz="600" dirty="0"/>
                    </a:p>
                  </a:txBody>
                  <a:tcPr/>
                </a:tc>
              </a:tr>
              <a:tr h="370840">
                <a:tc>
                  <a:txBody>
                    <a:bodyPr/>
                    <a:lstStyle/>
                    <a:p>
                      <a:r>
                        <a:rPr lang="en-GB" sz="1000" dirty="0"/>
                        <a:t>Aesthetics</a:t>
                      </a:r>
                    </a:p>
                  </a:txBody>
                  <a:tcPr/>
                </a:tc>
                <a:tc>
                  <a:txBody>
                    <a:bodyPr/>
                    <a:lstStyle/>
                    <a:p>
                      <a:r>
                        <a:rPr lang="en-GB" sz="600" dirty="0"/>
                        <a:t>Clear Plastic,</a:t>
                      </a:r>
                    </a:p>
                    <a:p>
                      <a:r>
                        <a:rPr lang="en-GB" sz="600" dirty="0"/>
                        <a:t>PCB, Visible</a:t>
                      </a:r>
                      <a:r>
                        <a:rPr lang="en-GB" sz="600" baseline="0" dirty="0"/>
                        <a:t> Components</a:t>
                      </a:r>
                    </a:p>
                    <a:p>
                      <a:r>
                        <a:rPr lang="en-GB" sz="600" baseline="0" dirty="0"/>
                        <a:t>½ Kg</a:t>
                      </a:r>
                    </a:p>
                    <a:p>
                      <a:r>
                        <a:rPr lang="en-GB" sz="600" baseline="0" dirty="0"/>
                        <a:t>LCD Screen</a:t>
                      </a:r>
                    </a:p>
                    <a:p>
                      <a:r>
                        <a:rPr lang="en-GB" sz="600" baseline="0" dirty="0"/>
                        <a:t>Small</a:t>
                      </a:r>
                      <a:endParaRPr lang="en-GB" sz="600" dirty="0"/>
                    </a:p>
                  </a:txBody>
                  <a:tcPr/>
                </a:tc>
                <a:tc>
                  <a:txBody>
                    <a:bodyPr/>
                    <a:lstStyle/>
                    <a:p>
                      <a:r>
                        <a:rPr lang="en-GB" sz="600" dirty="0"/>
                        <a:t>Not very pretty</a:t>
                      </a:r>
                      <a:r>
                        <a:rPr lang="en-GB" sz="600" baseline="0" dirty="0"/>
                        <a:t> as components are visible</a:t>
                      </a:r>
                    </a:p>
                    <a:p>
                      <a:r>
                        <a:rPr lang="en-GB" sz="600" baseline="0" dirty="0"/>
                        <a:t>Light</a:t>
                      </a:r>
                    </a:p>
                    <a:p>
                      <a:r>
                        <a:rPr lang="en-GB" sz="600" baseline="0" dirty="0"/>
                        <a:t>Screen Is </a:t>
                      </a:r>
                      <a:r>
                        <a:rPr lang="en-GB" sz="600" baseline="0" dirty="0" smtClean="0"/>
                        <a:t>small</a:t>
                      </a:r>
                    </a:p>
                    <a:p>
                      <a:r>
                        <a:rPr lang="en-GB" sz="600" baseline="0" dirty="0" smtClean="0"/>
                        <a:t>The is not case so the PCB is not protected</a:t>
                      </a:r>
                      <a:endParaRPr lang="en-GB" sz="600" dirty="0"/>
                    </a:p>
                  </a:txBody>
                  <a:tcPr/>
                </a:tc>
              </a:tr>
              <a:tr h="370840">
                <a:tc>
                  <a:txBody>
                    <a:bodyPr/>
                    <a:lstStyle/>
                    <a:p>
                      <a:r>
                        <a:rPr lang="en-GB" sz="1000" dirty="0"/>
                        <a:t>Customers</a:t>
                      </a:r>
                    </a:p>
                  </a:txBody>
                  <a:tcPr/>
                </a:tc>
                <a:tc>
                  <a:txBody>
                    <a:bodyPr/>
                    <a:lstStyle/>
                    <a:p>
                      <a:r>
                        <a:rPr lang="en-GB" sz="600" dirty="0"/>
                        <a:t>Audio</a:t>
                      </a:r>
                      <a:r>
                        <a:rPr lang="en-GB" sz="600" baseline="0" dirty="0"/>
                        <a:t>philes, </a:t>
                      </a:r>
                    </a:p>
                    <a:p>
                      <a:r>
                        <a:rPr lang="en-GB" sz="600" dirty="0"/>
                        <a:t>Techies</a:t>
                      </a:r>
                    </a:p>
                  </a:txBody>
                  <a:tcPr/>
                </a:tc>
                <a:tc>
                  <a:txBody>
                    <a:bodyPr/>
                    <a:lstStyle/>
                    <a:p>
                      <a:r>
                        <a:rPr lang="en-GB" sz="600" dirty="0"/>
                        <a:t>Limited Market</a:t>
                      </a:r>
                      <a:r>
                        <a:rPr lang="en-GB" sz="600" baseline="0" dirty="0"/>
                        <a:t> Due to </a:t>
                      </a:r>
                      <a:r>
                        <a:rPr lang="en-GB" sz="600" baseline="0" dirty="0" smtClean="0"/>
                        <a:t>Aesthetics as it does not include a case</a:t>
                      </a:r>
                      <a:endParaRPr lang="en-GB" sz="600" dirty="0"/>
                    </a:p>
                  </a:txBody>
                  <a:tcPr/>
                </a:tc>
              </a:tr>
              <a:tr h="370840">
                <a:tc>
                  <a:txBody>
                    <a:bodyPr/>
                    <a:lstStyle/>
                    <a:p>
                      <a:r>
                        <a:rPr lang="en-GB" sz="1000" dirty="0"/>
                        <a:t>Materials</a:t>
                      </a:r>
                    </a:p>
                  </a:txBody>
                  <a:tcPr/>
                </a:tc>
                <a:tc>
                  <a:txBody>
                    <a:bodyPr/>
                    <a:lstStyle/>
                    <a:p>
                      <a:r>
                        <a:rPr lang="en-GB" sz="600" dirty="0"/>
                        <a:t>Plastic/PCB</a:t>
                      </a:r>
                    </a:p>
                  </a:txBody>
                  <a:tcPr/>
                </a:tc>
                <a:tc>
                  <a:txBody>
                    <a:bodyPr/>
                    <a:lstStyle/>
                    <a:p>
                      <a:r>
                        <a:rPr lang="en-GB" sz="600" dirty="0" smtClean="0"/>
                        <a:t>Cheap as there is to case to</a:t>
                      </a:r>
                      <a:r>
                        <a:rPr lang="en-GB" sz="600" baseline="0" dirty="0" smtClean="0"/>
                        <a:t> prevent the PCB from getting damaged</a:t>
                      </a:r>
                      <a:endParaRPr lang="en-GB" sz="600" dirty="0"/>
                    </a:p>
                  </a:txBody>
                  <a:tcPr/>
                </a:tc>
              </a:tr>
              <a:tr h="370840">
                <a:tc>
                  <a:txBody>
                    <a:bodyPr/>
                    <a:lstStyle/>
                    <a:p>
                      <a:r>
                        <a:rPr lang="en-GB" sz="1000" dirty="0"/>
                        <a:t>Environment</a:t>
                      </a:r>
                    </a:p>
                  </a:txBody>
                  <a:tcPr/>
                </a:tc>
                <a:tc>
                  <a:txBody>
                    <a:bodyPr/>
                    <a:lstStyle/>
                    <a:p>
                      <a:r>
                        <a:rPr lang="en-GB" sz="600" dirty="0" smtClean="0"/>
                        <a:t>PCB and components</a:t>
                      </a:r>
                      <a:r>
                        <a:rPr lang="en-GB" sz="600" baseline="0" dirty="0" smtClean="0"/>
                        <a:t> recyclable as the metal can be recovered</a:t>
                      </a:r>
                      <a:endParaRPr lang="en-GB" sz="600" dirty="0"/>
                    </a:p>
                  </a:txBody>
                  <a:tcPr/>
                </a:tc>
                <a:tc>
                  <a:txBody>
                    <a:bodyPr/>
                    <a:lstStyle/>
                    <a:p>
                      <a:r>
                        <a:rPr lang="en-GB" sz="600" dirty="0" smtClean="0"/>
                        <a:t>The</a:t>
                      </a:r>
                      <a:r>
                        <a:rPr lang="en-GB" sz="600" baseline="0" dirty="0" smtClean="0"/>
                        <a:t> metals used to manufacture the product can be extracted from the components and PCB so it can be recycled</a:t>
                      </a:r>
                      <a:endParaRPr lang="en-GB" sz="600" dirty="0"/>
                    </a:p>
                  </a:txBody>
                  <a:tcPr/>
                </a:tc>
              </a:tr>
              <a:tr h="370840">
                <a:tc>
                  <a:txBody>
                    <a:bodyPr/>
                    <a:lstStyle/>
                    <a:p>
                      <a:r>
                        <a:rPr lang="en-GB" sz="1000" dirty="0"/>
                        <a:t>Safety</a:t>
                      </a:r>
                    </a:p>
                  </a:txBody>
                  <a:tcPr/>
                </a:tc>
                <a:tc>
                  <a:txBody>
                    <a:bodyPr/>
                    <a:lstStyle/>
                    <a:p>
                      <a:r>
                        <a:rPr lang="en-GB" sz="600" dirty="0"/>
                        <a:t>5v</a:t>
                      </a:r>
                    </a:p>
                    <a:p>
                      <a:r>
                        <a:rPr lang="en-GB" sz="600" dirty="0"/>
                        <a:t>Lightweight</a:t>
                      </a:r>
                    </a:p>
                  </a:txBody>
                  <a:tcPr/>
                </a:tc>
                <a:tc>
                  <a:txBody>
                    <a:bodyPr/>
                    <a:lstStyle/>
                    <a:p>
                      <a:r>
                        <a:rPr lang="en-GB" sz="600" dirty="0"/>
                        <a:t>Low power/current so no risk of</a:t>
                      </a:r>
                      <a:r>
                        <a:rPr lang="en-GB" sz="600" baseline="0" dirty="0"/>
                        <a:t> electrocution</a:t>
                      </a:r>
                      <a:endParaRPr lang="en-GB" sz="600" dirty="0"/>
                    </a:p>
                    <a:p>
                      <a:r>
                        <a:rPr lang="en-GB" sz="600" dirty="0"/>
                        <a:t>Light so cannot</a:t>
                      </a:r>
                      <a:r>
                        <a:rPr lang="en-GB" sz="600" baseline="0" dirty="0"/>
                        <a:t> crush </a:t>
                      </a:r>
                      <a:r>
                        <a:rPr lang="en-GB" sz="600" baseline="0" dirty="0" smtClean="0"/>
                        <a:t>people</a:t>
                      </a:r>
                    </a:p>
                    <a:p>
                      <a:r>
                        <a:rPr lang="en-GB" sz="600" baseline="0" dirty="0" smtClean="0"/>
                        <a:t>It has sharp corners</a:t>
                      </a:r>
                      <a:endParaRPr lang="en-GB" sz="600" dirty="0"/>
                    </a:p>
                  </a:txBody>
                  <a:tcPr/>
                </a:tc>
              </a:tr>
              <a:tr h="370840">
                <a:tc>
                  <a:txBody>
                    <a:bodyPr/>
                    <a:lstStyle/>
                    <a:p>
                      <a:r>
                        <a:rPr lang="en-GB" sz="1000" dirty="0"/>
                        <a:t>Function</a:t>
                      </a:r>
                    </a:p>
                  </a:txBody>
                  <a:tcPr/>
                </a:tc>
                <a:tc>
                  <a:txBody>
                    <a:bodyPr/>
                    <a:lstStyle/>
                    <a:p>
                      <a:r>
                        <a:rPr lang="en-GB" sz="600" dirty="0"/>
                        <a:t>Lights</a:t>
                      </a:r>
                      <a:r>
                        <a:rPr lang="en-GB" sz="600" baseline="0" dirty="0"/>
                        <a:t> </a:t>
                      </a:r>
                      <a:r>
                        <a:rPr lang="en-GB" sz="600" baseline="0" dirty="0" smtClean="0"/>
                        <a:t>up the individual columns with the level of the frequency of the sound in that specific frequency range</a:t>
                      </a:r>
                      <a:endParaRPr lang="en-GB" sz="600" dirty="0"/>
                    </a:p>
                  </a:txBody>
                  <a:tcPr/>
                </a:tc>
                <a:tc>
                  <a:txBody>
                    <a:bodyPr/>
                    <a:lstStyle/>
                    <a:p>
                      <a:r>
                        <a:rPr lang="en-GB" sz="600" dirty="0" smtClean="0"/>
                        <a:t>It can be used as</a:t>
                      </a:r>
                      <a:r>
                        <a:rPr lang="en-GB" sz="600" baseline="0" dirty="0" smtClean="0"/>
                        <a:t> a toy or it can be used by sound engineers to check audio levels but cannot be used at Parties/Discos as it is too small</a:t>
                      </a:r>
                      <a:endParaRPr lang="en-GB" sz="600" dirty="0"/>
                    </a:p>
                  </a:txBody>
                  <a:tcPr/>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7" name="Picture 4" descr="http://i.ebayimg.com/images/g/N0oAAOSw0kNXgNZ7/s-l1600.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t="18158" b="15330"/>
          <a:stretch>
            <a:fillRect/>
          </a:stretch>
        </p:blipFill>
        <p:spPr bwMode="auto">
          <a:xfrm>
            <a:off x="2915816" y="1563638"/>
            <a:ext cx="1623948" cy="1080120"/>
          </a:xfrm>
          <a:prstGeom prst="roundRect">
            <a:avLst>
              <a:gd name="adj" fmla="val 50000"/>
            </a:avLst>
          </a:prstGeom>
          <a:noFill/>
          <a:extLst>
            <a:ext uri="{909E8E84-426E-40DD-AFC4-6F175D3DCCD1}">
              <a14:hiddenFill xmlns="" xmlns:a14="http://schemas.microsoft.com/office/drawing/2010/main">
                <a:solidFill>
                  <a:srgbClr val="FFFFFF"/>
                </a:solidFill>
              </a14:hiddenFill>
            </a:ext>
          </a:extLst>
        </p:spPr>
      </p:pic>
      <p:pic>
        <p:nvPicPr>
          <p:cNvPr id="8" name="Picture 6" descr="http://i.ebayimg.com/images/g/SzYAAOSwv9FXgNZ7/s-l1600.jpg"/>
          <p:cNvPicPr>
            <a:picLocks noChangeAspect="1" noChangeArrowheads="1"/>
          </p:cNvPicPr>
          <p:nvPr/>
        </p:nvPicPr>
        <p:blipFill rotWithShape="1">
          <a:blip r:embed="rId3" cstate="print">
            <a:extLst>
              <a:ext uri="{BEBA8EAE-BF5A-486C-A8C5-ECC9F3942E4B}">
                <a14:imgProps xmlns="" xmlns:a14="http://schemas.microsoft.com/office/drawing/2010/main">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1222903" y="915566"/>
            <a:ext cx="1692913" cy="924119"/>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PRODUCT: </a:t>
            </a:r>
            <a:r>
              <a:rPr lang="en-GB" sz="1800" dirty="0" smtClean="0"/>
              <a:t>3.2" LCD Music Spectrum Display Analyser MP3 PC Amplifier Audio Level Indicator</a:t>
            </a:r>
            <a:endParaRPr lang="en-GB" dirty="0"/>
          </a:p>
        </p:txBody>
      </p:sp>
      <p:sp>
        <p:nvSpPr>
          <p:cNvPr id="5" name="Content Placeholder 4"/>
          <p:cNvSpPr>
            <a:spLocks noGrp="1"/>
          </p:cNvSpPr>
          <p:nvPr>
            <p:ph sz="half" idx="1"/>
          </p:nvPr>
        </p:nvSpPr>
        <p:spPr/>
        <p:txBody>
          <a:bodyPr>
            <a:noAutofit/>
          </a:bodyPr>
          <a:lstStyle/>
          <a:p>
            <a:pPr>
              <a:spcBef>
                <a:spcPts val="0"/>
              </a:spcBef>
              <a:buNone/>
            </a:pPr>
            <a:r>
              <a:rPr lang="en-GB" sz="1100" dirty="0" smtClean="0"/>
              <a:t>Features: </a:t>
            </a:r>
          </a:p>
          <a:p>
            <a:pPr>
              <a:spcBef>
                <a:spcPts val="0"/>
              </a:spcBef>
            </a:pPr>
            <a:r>
              <a:rPr lang="en-GB" sz="1100" dirty="0" smtClean="0"/>
              <a:t>Spectrum display interface.</a:t>
            </a:r>
          </a:p>
          <a:p>
            <a:pPr>
              <a:spcBef>
                <a:spcPts val="0"/>
              </a:spcBef>
            </a:pPr>
            <a:r>
              <a:rPr lang="en-GB" sz="1100" dirty="0" smtClean="0"/>
              <a:t>Default parameters: Mode 0,</a:t>
            </a:r>
          </a:p>
          <a:p>
            <a:pPr>
              <a:spcBef>
                <a:spcPts val="0"/>
              </a:spcBef>
            </a:pPr>
            <a:r>
              <a:rPr lang="en-GB" sz="1100" dirty="0" smtClean="0"/>
              <a:t>display mode :(10 modes)</a:t>
            </a:r>
          </a:p>
          <a:p>
            <a:pPr>
              <a:spcBef>
                <a:spcPts val="0"/>
              </a:spcBef>
            </a:pPr>
            <a:r>
              <a:rPr lang="en-GB" sz="1100" dirty="0" smtClean="0"/>
              <a:t>Columnar spectral width: 2</a:t>
            </a:r>
          </a:p>
          <a:p>
            <a:pPr>
              <a:spcBef>
                <a:spcPts val="0"/>
              </a:spcBef>
            </a:pPr>
            <a:r>
              <a:rPr lang="en-GB" sz="1100" dirty="0" smtClean="0"/>
              <a:t>Gain: 0.5</a:t>
            </a:r>
          </a:p>
          <a:p>
            <a:pPr>
              <a:spcBef>
                <a:spcPts val="0"/>
              </a:spcBef>
            </a:pPr>
            <a:r>
              <a:rPr lang="en-GB" sz="1100" dirty="0" smtClean="0"/>
              <a:t>Adjustable  Gain (0.125,0.25,0.5,1,2,4.)</a:t>
            </a:r>
            <a:br>
              <a:rPr lang="en-GB" sz="1100" dirty="0" smtClean="0"/>
            </a:br>
            <a:endParaRPr lang="en-GB" sz="1100" dirty="0" smtClean="0"/>
          </a:p>
          <a:p>
            <a:pPr>
              <a:spcBef>
                <a:spcPts val="0"/>
              </a:spcBef>
            </a:pPr>
            <a:r>
              <a:rPr lang="en-GB" sz="1100" dirty="0" smtClean="0"/>
              <a:t>Foreground colour: GREEN</a:t>
            </a:r>
            <a:br>
              <a:rPr lang="en-GB" sz="1100" dirty="0" smtClean="0"/>
            </a:br>
            <a:r>
              <a:rPr lang="en-GB" sz="1100" dirty="0" smtClean="0"/>
              <a:t>Adjustable colour "WHITE", "BLACK", "BLUE", "BRED", "GRED", "GBLUE", "RED", "MAGENTA", "GREEN", "CYAN", "YELLOW", "BROWN", " BRRED "," GRAY.</a:t>
            </a:r>
          </a:p>
          <a:p>
            <a:pPr>
              <a:spcBef>
                <a:spcPts val="0"/>
              </a:spcBef>
            </a:pPr>
            <a:r>
              <a:rPr lang="en-GB" sz="1100" dirty="0" smtClean="0"/>
              <a:t>Background Colour: BLACK</a:t>
            </a:r>
            <a:br>
              <a:rPr lang="en-GB" sz="1100" dirty="0" smtClean="0"/>
            </a:br>
            <a:r>
              <a:rPr lang="en-GB" sz="1100" dirty="0" smtClean="0"/>
              <a:t>Adjustable colour "WHITE", "BLACK", "BLUE", "BRED", "GRED", "GBLUE", "RED", "MAGENTA", "GREEN", "CYAN", "YELLOW", "BROWN", " BRRED "," GRAY.</a:t>
            </a:r>
            <a:br>
              <a:rPr lang="en-GB" sz="1100" dirty="0" smtClean="0"/>
            </a:br>
            <a:r>
              <a:rPr lang="en-GB" sz="1100" dirty="0" smtClean="0"/>
              <a:t> </a:t>
            </a:r>
          </a:p>
          <a:p>
            <a:pPr>
              <a:spcBef>
                <a:spcPts val="0"/>
              </a:spcBef>
            </a:pPr>
            <a:r>
              <a:rPr lang="en-GB" sz="1100" dirty="0" smtClean="0"/>
              <a:t>Package Contents </a:t>
            </a:r>
          </a:p>
          <a:p>
            <a:pPr>
              <a:spcBef>
                <a:spcPts val="0"/>
              </a:spcBef>
            </a:pPr>
            <a:r>
              <a:rPr lang="en-GB" sz="1100" dirty="0" smtClean="0"/>
              <a:t>1x 3.2" TFT LCD level display music spectrum electronic rhythm Analyser</a:t>
            </a:r>
          </a:p>
          <a:p>
            <a:pPr>
              <a:spcBef>
                <a:spcPts val="0"/>
              </a:spcBef>
            </a:pPr>
            <a:r>
              <a:rPr lang="en-GB" sz="1100" dirty="0" smtClean="0"/>
              <a:t>2X CABLE</a:t>
            </a:r>
            <a:endParaRPr lang="en-GB" sz="1100" dirty="0"/>
          </a:p>
        </p:txBody>
      </p:sp>
      <p:graphicFrame>
        <p:nvGraphicFramePr>
          <p:cNvPr id="9" name="Content Placeholder 8"/>
          <p:cNvGraphicFramePr>
            <a:graphicFrameLocks noGrp="1"/>
          </p:cNvGraphicFramePr>
          <p:nvPr>
            <p:ph sz="half" idx="2"/>
          </p:nvPr>
        </p:nvGraphicFramePr>
        <p:xfrm>
          <a:off x="4716016" y="1491630"/>
          <a:ext cx="4000500" cy="3545840"/>
        </p:xfrm>
        <a:graphic>
          <a:graphicData uri="http://schemas.openxmlformats.org/drawingml/2006/table">
            <a:tbl>
              <a:tblPr firstRow="1" bandRow="1">
                <a:tableStyleId>{5C22544A-7EE6-4342-B048-85BDC9FD1C3A}</a:tableStyleId>
              </a:tblPr>
              <a:tblGrid>
                <a:gridCol w="1333500"/>
                <a:gridCol w="1333500"/>
                <a:gridCol w="1333500"/>
              </a:tblGrid>
              <a:tr h="205432">
                <a:tc>
                  <a:txBody>
                    <a:bodyPr/>
                    <a:lstStyle/>
                    <a:p>
                      <a:r>
                        <a:rPr lang="en-GB" sz="1000" baseline="0" dirty="0"/>
                        <a:t>Feature</a:t>
                      </a:r>
                    </a:p>
                  </a:txBody>
                  <a:tcPr/>
                </a:tc>
                <a:tc>
                  <a:txBody>
                    <a:bodyPr/>
                    <a:lstStyle/>
                    <a:p>
                      <a:r>
                        <a:rPr lang="en-GB" sz="1000" baseline="0" dirty="0"/>
                        <a:t>Description</a:t>
                      </a:r>
                    </a:p>
                  </a:txBody>
                  <a:tcPr/>
                </a:tc>
                <a:tc>
                  <a:txBody>
                    <a:bodyPr/>
                    <a:lstStyle/>
                    <a:p>
                      <a:r>
                        <a:rPr lang="en-GB" sz="1000" baseline="0" dirty="0"/>
                        <a:t>Comment</a:t>
                      </a:r>
                    </a:p>
                  </a:txBody>
                  <a:tcPr/>
                </a:tc>
              </a:tr>
              <a:tr h="370840">
                <a:tc>
                  <a:txBody>
                    <a:bodyPr/>
                    <a:lstStyle/>
                    <a:p>
                      <a:r>
                        <a:rPr lang="en-GB" sz="1000" dirty="0"/>
                        <a:t>Cost</a:t>
                      </a:r>
                    </a:p>
                  </a:txBody>
                  <a:tcPr/>
                </a:tc>
                <a:tc>
                  <a:txBody>
                    <a:bodyPr/>
                    <a:lstStyle/>
                    <a:p>
                      <a:r>
                        <a:rPr lang="en-GB" sz="600" dirty="0"/>
                        <a:t>£18.89</a:t>
                      </a:r>
                    </a:p>
                  </a:txBody>
                  <a:tcPr/>
                </a:tc>
                <a:tc>
                  <a:txBody>
                    <a:bodyPr/>
                    <a:lstStyle/>
                    <a:p>
                      <a:r>
                        <a:rPr lang="en-GB" sz="600" dirty="0" smtClean="0"/>
                        <a:t>Cheap as it does not have</a:t>
                      </a:r>
                      <a:r>
                        <a:rPr lang="en-GB" sz="600" baseline="0" dirty="0" smtClean="0"/>
                        <a:t> a case to prevent the PCB from getting damaged</a:t>
                      </a:r>
                      <a:endParaRPr lang="en-GB" sz="600" dirty="0"/>
                    </a:p>
                  </a:txBody>
                  <a:tcPr/>
                </a:tc>
              </a:tr>
              <a:tr h="370840">
                <a:tc>
                  <a:txBody>
                    <a:bodyPr/>
                    <a:lstStyle/>
                    <a:p>
                      <a:r>
                        <a:rPr lang="en-GB" sz="1000" dirty="0"/>
                        <a:t>Aesthetics</a:t>
                      </a:r>
                    </a:p>
                  </a:txBody>
                  <a:tcPr/>
                </a:tc>
                <a:tc>
                  <a:txBody>
                    <a:bodyPr/>
                    <a:lstStyle/>
                    <a:p>
                      <a:r>
                        <a:rPr lang="en-GB" sz="600" dirty="0"/>
                        <a:t>Clear Plastic,</a:t>
                      </a:r>
                    </a:p>
                    <a:p>
                      <a:r>
                        <a:rPr lang="en-GB" sz="600" dirty="0"/>
                        <a:t>PCB, Visible</a:t>
                      </a:r>
                      <a:r>
                        <a:rPr lang="en-GB" sz="600" baseline="0" dirty="0"/>
                        <a:t> Components</a:t>
                      </a:r>
                    </a:p>
                    <a:p>
                      <a:r>
                        <a:rPr lang="en-GB" sz="600" baseline="0" dirty="0"/>
                        <a:t>½ Kg</a:t>
                      </a:r>
                    </a:p>
                    <a:p>
                      <a:r>
                        <a:rPr lang="en-GB" sz="600" baseline="0" dirty="0"/>
                        <a:t>LCD Screen</a:t>
                      </a:r>
                    </a:p>
                    <a:p>
                      <a:r>
                        <a:rPr lang="en-GB" sz="600" baseline="0" dirty="0"/>
                        <a:t>Small</a:t>
                      </a:r>
                    </a:p>
                    <a:p>
                      <a:r>
                        <a:rPr lang="en-GB" sz="600" baseline="0" dirty="0"/>
                        <a:t>Lots of frequency bars</a:t>
                      </a:r>
                      <a:endParaRPr lang="en-GB" sz="600" dirty="0"/>
                    </a:p>
                  </a:txBody>
                  <a:tcPr/>
                </a:tc>
                <a:tc>
                  <a:txBody>
                    <a:bodyPr/>
                    <a:lstStyle/>
                    <a:p>
                      <a:r>
                        <a:rPr lang="en-GB" sz="600" dirty="0"/>
                        <a:t>Not very pretty</a:t>
                      </a:r>
                      <a:r>
                        <a:rPr lang="en-GB" sz="600" baseline="0" dirty="0"/>
                        <a:t> as components are visible</a:t>
                      </a:r>
                    </a:p>
                    <a:p>
                      <a:r>
                        <a:rPr lang="en-GB" sz="600" baseline="0" dirty="0"/>
                        <a:t>Light</a:t>
                      </a:r>
                    </a:p>
                    <a:p>
                      <a:r>
                        <a:rPr lang="en-GB" sz="600" baseline="0" dirty="0"/>
                        <a:t>Screen Is small</a:t>
                      </a:r>
                    </a:p>
                    <a:p>
                      <a:r>
                        <a:rPr lang="en-GB" sz="600" baseline="0" dirty="0" smtClean="0"/>
                        <a:t>Looks </a:t>
                      </a:r>
                      <a:r>
                        <a:rPr lang="en-GB" sz="600" baseline="0" dirty="0"/>
                        <a:t>better with more </a:t>
                      </a:r>
                      <a:r>
                        <a:rPr lang="en-GB" sz="600" baseline="0" dirty="0" smtClean="0"/>
                        <a:t>bars</a:t>
                      </a:r>
                    </a:p>
                    <a:p>
                      <a:r>
                        <a:rPr lang="en-GB" sz="600" baseline="0" dirty="0" smtClean="0"/>
                        <a:t>It does not have a case</a:t>
                      </a:r>
                    </a:p>
                  </a:txBody>
                  <a:tcPr/>
                </a:tc>
              </a:tr>
              <a:tr h="370840">
                <a:tc>
                  <a:txBody>
                    <a:bodyPr/>
                    <a:lstStyle/>
                    <a:p>
                      <a:r>
                        <a:rPr lang="en-GB" sz="1000" dirty="0"/>
                        <a:t>Customers</a:t>
                      </a:r>
                    </a:p>
                  </a:txBody>
                  <a:tcPr/>
                </a:tc>
                <a:tc>
                  <a:txBody>
                    <a:bodyPr/>
                    <a:lstStyle/>
                    <a:p>
                      <a:r>
                        <a:rPr lang="en-GB" sz="600" dirty="0"/>
                        <a:t>Audio</a:t>
                      </a:r>
                      <a:r>
                        <a:rPr lang="en-GB" sz="600" baseline="0" dirty="0"/>
                        <a:t>philes, </a:t>
                      </a:r>
                    </a:p>
                    <a:p>
                      <a:r>
                        <a:rPr lang="en-GB" sz="600" dirty="0"/>
                        <a:t>Techies</a:t>
                      </a:r>
                    </a:p>
                  </a:txBody>
                  <a:tcPr/>
                </a:tc>
                <a:tc>
                  <a:txBody>
                    <a:bodyPr/>
                    <a:lstStyle/>
                    <a:p>
                      <a:r>
                        <a:rPr lang="en-GB" sz="600" dirty="0"/>
                        <a:t>Limited Market</a:t>
                      </a:r>
                      <a:r>
                        <a:rPr lang="en-GB" sz="600" baseline="0" dirty="0"/>
                        <a:t> Due to </a:t>
                      </a:r>
                      <a:r>
                        <a:rPr lang="en-GB" sz="600" baseline="0" dirty="0" smtClean="0"/>
                        <a:t>Aesthetics  as the is not case surrounding the PCB</a:t>
                      </a:r>
                      <a:endParaRPr lang="en-GB" sz="600" dirty="0"/>
                    </a:p>
                  </a:txBody>
                  <a:tcPr/>
                </a:tc>
              </a:tr>
              <a:tr h="236016">
                <a:tc>
                  <a:txBody>
                    <a:bodyPr/>
                    <a:lstStyle/>
                    <a:p>
                      <a:r>
                        <a:rPr lang="en-GB" sz="1000" dirty="0"/>
                        <a:t>Materials</a:t>
                      </a:r>
                    </a:p>
                  </a:txBody>
                  <a:tcPr/>
                </a:tc>
                <a:tc>
                  <a:txBody>
                    <a:bodyPr/>
                    <a:lstStyle/>
                    <a:p>
                      <a:r>
                        <a:rPr lang="en-GB" sz="600" dirty="0"/>
                        <a:t>Plastic/PCB</a:t>
                      </a:r>
                    </a:p>
                  </a:txBody>
                  <a:tcPr/>
                </a:tc>
                <a:tc>
                  <a:txBody>
                    <a:bodyPr/>
                    <a:lstStyle/>
                    <a:p>
                      <a:r>
                        <a:rPr lang="en-GB" sz="600" dirty="0" smtClean="0"/>
                        <a:t>Cheap as</a:t>
                      </a:r>
                      <a:r>
                        <a:rPr lang="en-GB" sz="600" baseline="0" dirty="0" smtClean="0"/>
                        <a:t> it does not have a case to protect the PCB</a:t>
                      </a:r>
                      <a:endParaRPr lang="en-GB" sz="600" dirty="0"/>
                    </a:p>
                  </a:txBody>
                  <a:tcPr/>
                </a:tc>
              </a:tr>
              <a:tr h="370840">
                <a:tc>
                  <a:txBody>
                    <a:bodyPr/>
                    <a:lstStyle/>
                    <a:p>
                      <a:r>
                        <a:rPr lang="en-GB" sz="1000" dirty="0"/>
                        <a:t>Environment</a:t>
                      </a:r>
                    </a:p>
                  </a:txBody>
                  <a:tcPr/>
                </a:tc>
                <a:tc>
                  <a:txBody>
                    <a:bodyPr/>
                    <a:lstStyle/>
                    <a:p>
                      <a:r>
                        <a:rPr lang="en-GB" sz="600" dirty="0" smtClean="0"/>
                        <a:t>PCB and components</a:t>
                      </a:r>
                      <a:r>
                        <a:rPr lang="en-GB" sz="600" baseline="0" dirty="0" smtClean="0"/>
                        <a:t> recyclable</a:t>
                      </a:r>
                      <a:endParaRPr lang="en-GB" sz="600" dirty="0"/>
                    </a:p>
                  </a:txBody>
                  <a:tcPr/>
                </a:tc>
                <a:tc>
                  <a:txBody>
                    <a:bodyPr/>
                    <a:lstStyle/>
                    <a:p>
                      <a:r>
                        <a:rPr lang="en-GB" sz="600" dirty="0" smtClean="0"/>
                        <a:t>The</a:t>
                      </a:r>
                      <a:r>
                        <a:rPr lang="en-GB" sz="600" baseline="0" dirty="0" smtClean="0"/>
                        <a:t> metals used to manufacture the product can be extracted from the components and PCB so it can be recycled</a:t>
                      </a:r>
                      <a:endParaRPr lang="en-GB" sz="600" dirty="0"/>
                    </a:p>
                  </a:txBody>
                  <a:tcPr/>
                </a:tc>
              </a:tr>
              <a:tr h="370840">
                <a:tc>
                  <a:txBody>
                    <a:bodyPr/>
                    <a:lstStyle/>
                    <a:p>
                      <a:r>
                        <a:rPr lang="en-GB" sz="1000" dirty="0"/>
                        <a:t>Safety</a:t>
                      </a:r>
                    </a:p>
                  </a:txBody>
                  <a:tcPr/>
                </a:tc>
                <a:tc>
                  <a:txBody>
                    <a:bodyPr/>
                    <a:lstStyle/>
                    <a:p>
                      <a:r>
                        <a:rPr lang="en-GB" sz="600" dirty="0"/>
                        <a:t>5v</a:t>
                      </a:r>
                    </a:p>
                    <a:p>
                      <a:r>
                        <a:rPr lang="en-GB" sz="600" dirty="0"/>
                        <a:t>Lightweight</a:t>
                      </a:r>
                    </a:p>
                  </a:txBody>
                  <a:tcPr/>
                </a:tc>
                <a:tc>
                  <a:txBody>
                    <a:bodyPr/>
                    <a:lstStyle/>
                    <a:p>
                      <a:r>
                        <a:rPr lang="en-GB" sz="600" dirty="0"/>
                        <a:t>Low power/current so no risk of</a:t>
                      </a:r>
                      <a:r>
                        <a:rPr lang="en-GB" sz="600" baseline="0" dirty="0"/>
                        <a:t> electrocution</a:t>
                      </a:r>
                      <a:endParaRPr lang="en-GB" sz="600" dirty="0"/>
                    </a:p>
                    <a:p>
                      <a:r>
                        <a:rPr lang="en-GB" sz="600" dirty="0"/>
                        <a:t>Light so </a:t>
                      </a:r>
                      <a:r>
                        <a:rPr lang="en-GB" sz="600" dirty="0" smtClean="0"/>
                        <a:t>it</a:t>
                      </a:r>
                      <a:r>
                        <a:rPr lang="en-GB" sz="600" baseline="0" dirty="0" smtClean="0"/>
                        <a:t> won’t hurt anyone if it fell on them</a:t>
                      </a:r>
                    </a:p>
                    <a:p>
                      <a:r>
                        <a:rPr lang="en-GB" sz="600" baseline="0" dirty="0" smtClean="0"/>
                        <a:t>It has sharp corners</a:t>
                      </a:r>
                      <a:endParaRPr lang="en-GB" sz="600" dirty="0"/>
                    </a:p>
                  </a:txBody>
                  <a:tcPr/>
                </a:tc>
              </a:tr>
              <a:tr h="370840">
                <a:tc>
                  <a:txBody>
                    <a:bodyPr/>
                    <a:lstStyle/>
                    <a:p>
                      <a:r>
                        <a:rPr lang="en-GB" sz="1000" dirty="0"/>
                        <a:t>Function</a:t>
                      </a:r>
                    </a:p>
                  </a:txBody>
                  <a:tcPr/>
                </a:tc>
                <a:tc>
                  <a:txBody>
                    <a:bodyPr/>
                    <a:lstStyle/>
                    <a:p>
                      <a:r>
                        <a:rPr lang="en-GB" sz="600" dirty="0" smtClean="0"/>
                        <a:t>Lights</a:t>
                      </a:r>
                      <a:r>
                        <a:rPr lang="en-GB" sz="600" baseline="0" dirty="0" smtClean="0"/>
                        <a:t> up the individual columns with the level of the frequency of the sound in that specific frequency range</a:t>
                      </a:r>
                      <a:endParaRPr lang="en-GB" sz="600" dirty="0"/>
                    </a:p>
                  </a:txBody>
                  <a:tcPr/>
                </a:tc>
                <a:tc>
                  <a:txBody>
                    <a:bodyPr/>
                    <a:lstStyle/>
                    <a:p>
                      <a:r>
                        <a:rPr lang="en-GB" sz="600" dirty="0" smtClean="0"/>
                        <a:t>It can be used as</a:t>
                      </a:r>
                      <a:r>
                        <a:rPr lang="en-GB" sz="600" baseline="0" dirty="0" smtClean="0"/>
                        <a:t> a toy or it can be used by sound engineers to check audio levels but cannot be used at Parties/Discos as it is too small</a:t>
                      </a:r>
                      <a:endParaRPr lang="en-GB" sz="6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 name="Picture 4" descr="http://i.ebayimg.com/images/g/x3oAAOSwal5YGwuR/s-l1600.jpg"/>
          <p:cNvPicPr>
            <a:picLocks noChangeAspect="1" noChangeArrowheads="1"/>
          </p:cNvPicPr>
          <p:nvPr/>
        </p:nvPicPr>
        <p:blipFill>
          <a:blip r:embed="rId2" cstate="print">
            <a:extLst>
              <a:ext uri="{BEBA8EAE-BF5A-486C-A8C5-ECC9F3942E4B}">
                <a14:imgProps xmlns="" xmlns:a14="http://schemas.microsoft.com/office/drawing/2010/main">
                  <a14:imgLayer r:embed="rId4">
                    <a14:imgEffect>
                      <a14:backgroundRemoval t="9654" b="89982" l="6125" r="93875">
                        <a14:foregroundMark x1="9125" y1="48087" x2="6125" y2="49362"/>
                        <a14:foregroundMark x1="88500" y1="42805" x2="93875" y2="39344"/>
                        <a14:foregroundMark x1="37000" y1="83242" x2="22875" y2="68488"/>
                        <a14:backgroundMark x1="42000" y1="84699" x2="42000" y2="84699"/>
                        <a14:backgroundMark x1="8125" y1="51002" x2="8125" y2="51002"/>
                        <a14:backgroundMark x1="8125" y1="51002" x2="8125" y2="51002"/>
                        <a14:backgroundMark x1="8125" y1="50820" x2="8125" y2="50820"/>
                        <a14:backgroundMark x1="42125" y1="84882" x2="42125" y2="84882"/>
                        <a14:backgroundMark x1="73125" y1="66120" x2="73125" y2="66120"/>
                        <a14:backgroundMark x1="74125" y1="63388" x2="74125" y2="63388"/>
                        <a14:backgroundMark x1="35250" y1="85792" x2="8625" y2="63570"/>
                        <a14:backgroundMark x1="10000" y1="63206" x2="10000" y2="63206"/>
                        <a14:backgroundMark x1="46625" y1="87250" x2="46625" y2="87250"/>
                        <a14:backgroundMark x1="49750" y1="84699" x2="49750" y2="84699"/>
                        <a14:backgroundMark x1="52625" y1="83242" x2="52625" y2="83242"/>
                      </a14:backgroundRemoval>
                    </a14:imgEffect>
                  </a14:imgLayer>
                </a14:imgProps>
              </a:ext>
              <a:ext uri="{28A0092B-C50C-407E-A947-70E740481C1C}">
                <a14:useLocalDpi xmlns="" xmlns:a14="http://schemas.microsoft.com/office/drawing/2010/main" val="0"/>
              </a:ext>
            </a:extLst>
          </a:blip>
          <a:srcRect/>
          <a:stretch>
            <a:fillRect/>
          </a:stretch>
        </p:blipFill>
        <p:spPr bwMode="auto">
          <a:xfrm>
            <a:off x="955075" y="627534"/>
            <a:ext cx="1888733" cy="129614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2" descr="http://47.88.17.41/images/ebay_C947A766D86B465ABFD152E85F4B2082.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2843808" y="1563638"/>
            <a:ext cx="1790146" cy="936104"/>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smtClean="0"/>
              <a:t>What key Features Have I found from these products</a:t>
            </a:r>
            <a:endParaRPr lang="en-GB" sz="3200" dirty="0"/>
          </a:p>
        </p:txBody>
      </p:sp>
      <p:sp>
        <p:nvSpPr>
          <p:cNvPr id="3" name="Content Placeholder 2"/>
          <p:cNvSpPr>
            <a:spLocks noGrp="1"/>
          </p:cNvSpPr>
          <p:nvPr>
            <p:ph idx="1"/>
          </p:nvPr>
        </p:nvSpPr>
        <p:spPr/>
        <p:txBody>
          <a:bodyPr>
            <a:normAutofit fontScale="47500" lnSpcReduction="20000"/>
          </a:bodyPr>
          <a:lstStyle/>
          <a:p>
            <a:r>
              <a:rPr lang="en-GB" dirty="0" smtClean="0"/>
              <a:t>Using lots of frequency bands looks good</a:t>
            </a:r>
          </a:p>
          <a:p>
            <a:r>
              <a:rPr lang="en-GB" dirty="0" smtClean="0"/>
              <a:t>Using pure (Red, Green, Blue) colours is </a:t>
            </a:r>
            <a:r>
              <a:rPr lang="en-GB" dirty="0" smtClean="0"/>
              <a:t>bad as it is quite harsh to look at</a:t>
            </a:r>
            <a:endParaRPr lang="en-GB" dirty="0" smtClean="0"/>
          </a:p>
          <a:p>
            <a:r>
              <a:rPr lang="en-GB" dirty="0" smtClean="0"/>
              <a:t>They need a attractive case to be appealing to people who are not techies who like circuit boards with components on</a:t>
            </a:r>
          </a:p>
          <a:p>
            <a:r>
              <a:rPr lang="en-GB" dirty="0" smtClean="0"/>
              <a:t>Colour customisation – Led's can change colour</a:t>
            </a:r>
          </a:p>
          <a:p>
            <a:r>
              <a:rPr lang="en-GB" dirty="0" smtClean="0"/>
              <a:t>Using individual Led's looks good</a:t>
            </a:r>
          </a:p>
          <a:p>
            <a:r>
              <a:rPr lang="en-GB" dirty="0" smtClean="0"/>
              <a:t>Easy to use controls are a must</a:t>
            </a:r>
          </a:p>
          <a:p>
            <a:r>
              <a:rPr lang="en-GB" dirty="0" smtClean="0"/>
              <a:t>The option to use a microphone or a audio input port is a good idea</a:t>
            </a:r>
          </a:p>
          <a:p>
            <a:r>
              <a:rPr lang="en-GB" dirty="0" smtClean="0"/>
              <a:t>Using proper packaging is a good idea</a:t>
            </a:r>
          </a:p>
          <a:p>
            <a:r>
              <a:rPr lang="en-GB" dirty="0" smtClean="0"/>
              <a:t>A user manual would be </a:t>
            </a:r>
            <a:r>
              <a:rPr lang="en-GB" dirty="0" smtClean="0"/>
              <a:t>very important</a:t>
            </a:r>
            <a:endParaRPr lang="en-GB" dirty="0" smtClean="0"/>
          </a:p>
          <a:p>
            <a:r>
              <a:rPr lang="en-GB" dirty="0" smtClean="0"/>
              <a:t>Different display modes would look good</a:t>
            </a:r>
          </a:p>
          <a:p>
            <a:r>
              <a:rPr lang="en-GB" dirty="0" smtClean="0"/>
              <a:t>Using a low voltage with a low current so there is a low risk of electrocution</a:t>
            </a:r>
          </a:p>
          <a:p>
            <a:r>
              <a:rPr lang="en-GB" dirty="0" smtClean="0"/>
              <a:t>Black is a good case colour as it is high contrast and doesn’t reflect the colour of the surrounding Led's</a:t>
            </a:r>
          </a:p>
          <a:p>
            <a:r>
              <a:rPr lang="en-GB" dirty="0" smtClean="0"/>
              <a:t>Producing a single unit is a good idea</a:t>
            </a:r>
          </a:p>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normAutofit fontScale="92500" lnSpcReduction="10000"/>
          </a:bodyPr>
          <a:lstStyle/>
          <a:p>
            <a:r>
              <a:rPr lang="en-GB" dirty="0" smtClean="0"/>
              <a:t>Survey</a:t>
            </a:r>
          </a:p>
          <a:p>
            <a:r>
              <a:rPr lang="en-GB" dirty="0" smtClean="0"/>
              <a:t>- Multiple Choice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age?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Content Placeholder 4"/>
          <p:cNvSpPr>
            <a:spLocks noGrp="1"/>
          </p:cNvSpPr>
          <p:nvPr>
            <p:ph sz="half" idx="1"/>
          </p:nvPr>
        </p:nvSpPr>
        <p:spPr/>
        <p:txBody>
          <a:bodyPr>
            <a:normAutofit fontScale="77500" lnSpcReduction="20000"/>
          </a:bodyPr>
          <a:lstStyle/>
          <a:p>
            <a:r>
              <a:rPr lang="en-GB" dirty="0"/>
              <a:t>Most the people who answered my survey were aged between 10 and 17.</a:t>
            </a:r>
          </a:p>
          <a:p>
            <a:r>
              <a:rPr lang="en-GB" dirty="0"/>
              <a:t>This means that my results show the views of people aged between 10 and 17.</a:t>
            </a:r>
          </a:p>
          <a:p>
            <a:r>
              <a:rPr lang="en-GB" dirty="0"/>
              <a:t>This does not mean that people of different ages have the same views as they did not answer the survey</a:t>
            </a:r>
            <a:r>
              <a:rPr lang="en-GB" dirty="0" smtClean="0"/>
              <a:t>.</a:t>
            </a:r>
            <a:endParaRPr lang="en-GB" dirty="0"/>
          </a:p>
          <a:p>
            <a:r>
              <a:rPr lang="en-GB" dirty="0" smtClean="0"/>
              <a:t>But I did get some results from the other age groups and so I can draw a few conclusions for the other age groups</a:t>
            </a:r>
          </a:p>
        </p:txBody>
      </p:sp>
      <p:graphicFrame>
        <p:nvGraphicFramePr>
          <p:cNvPr id="9" name="Content Placeholder 8"/>
          <p:cNvGraphicFramePr>
            <a:graphicFrameLocks noGrp="1"/>
          </p:cNvGraphicFramePr>
          <p:nvPr>
            <p:ph sz="half" idx="2"/>
          </p:nvPr>
        </p:nvGraphicFramePr>
        <p:xfrm>
          <a:off x="5076056" y="1347614"/>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8163801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gender? </a:t>
            </a:r>
            <a:endParaRPr lang="en-GB" dirty="0"/>
          </a:p>
        </p:txBody>
      </p:sp>
      <p:sp>
        <p:nvSpPr>
          <p:cNvPr id="3" name="Content Placeholder 2"/>
          <p:cNvSpPr>
            <a:spLocks noGrp="1"/>
          </p:cNvSpPr>
          <p:nvPr>
            <p:ph sz="half" idx="2"/>
          </p:nvPr>
        </p:nvSpPr>
        <p:spPr/>
        <p:txBody>
          <a:bodyPr>
            <a:normAutofit/>
          </a:bodyPr>
          <a:lstStyle/>
          <a:p>
            <a:r>
              <a:rPr lang="en-GB" dirty="0"/>
              <a:t>I got nearly an even split with the genders of the people who answered the survey</a:t>
            </a:r>
          </a:p>
          <a:p>
            <a:r>
              <a:rPr lang="en-GB" dirty="0"/>
              <a:t>This is good because I have responses from both genders and it means I know what both genders </a:t>
            </a:r>
            <a:r>
              <a:rPr lang="en-GB" dirty="0" smtClean="0"/>
              <a:t>want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683568" y="1275606"/>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583802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TODO</a:t>
            </a:r>
            <a:endParaRPr lang="en-GB" dirty="0"/>
          </a:p>
        </p:txBody>
      </p:sp>
      <p:sp>
        <p:nvSpPr>
          <p:cNvPr id="3" name="Content Placeholder 2"/>
          <p:cNvSpPr>
            <a:spLocks noGrp="1"/>
          </p:cNvSpPr>
          <p:nvPr>
            <p:ph idx="1"/>
          </p:nvPr>
        </p:nvSpPr>
        <p:spPr/>
        <p:txBody>
          <a:bodyPr/>
          <a:lstStyle/>
          <a:p>
            <a:r>
              <a:rPr lang="en-GB" dirty="0" smtClean="0"/>
              <a:t>Basic Overview</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1800" dirty="0"/>
              <a:t>Which of the following would describe your familiarity with audio spectrum </a:t>
            </a:r>
            <a:r>
              <a:rPr lang="en-GB" sz="1800" dirty="0" smtClean="0"/>
              <a:t>analysers? </a:t>
            </a:r>
            <a:endParaRPr lang="en-GB" sz="1800"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normAutofit fontScale="85000" lnSpcReduction="20000"/>
          </a:bodyPr>
          <a:lstStyle/>
          <a:p>
            <a:pPr marL="82296" indent="0">
              <a:buNone/>
            </a:pPr>
            <a:r>
              <a:rPr lang="en-GB" dirty="0"/>
              <a:t>Most of the people who answered the survey did not know what an audio spectrum analyser was.</a:t>
            </a:r>
          </a:p>
          <a:p>
            <a:r>
              <a:rPr lang="en-GB" dirty="0"/>
              <a:t>This could be because they did not know what they were specifically called as they might not be very technical as they might just think that they are just a cool light effect</a:t>
            </a:r>
          </a:p>
          <a:p>
            <a:r>
              <a:rPr lang="en-GB" dirty="0" smtClean="0"/>
              <a:t>Some people had actually heard of it so I can draw some conclusions from these results</a:t>
            </a:r>
            <a:endParaRPr lang="en-GB" dirty="0"/>
          </a:p>
        </p:txBody>
      </p:sp>
      <p:graphicFrame>
        <p:nvGraphicFramePr>
          <p:cNvPr id="8" name="Content Placeholder 7"/>
          <p:cNvGraphicFramePr>
            <a:graphicFrameLocks noGrp="1"/>
          </p:cNvGraphicFramePr>
          <p:nvPr>
            <p:ph sz="half" idx="2"/>
          </p:nvPr>
        </p:nvGraphicFramePr>
        <p:xfrm>
          <a:off x="5364088" y="1491630"/>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6841045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000" dirty="0"/>
              <a:t>If you already own, or regularly use this product, then please state how long for. </a:t>
            </a:r>
          </a:p>
        </p:txBody>
      </p:sp>
      <p:sp>
        <p:nvSpPr>
          <p:cNvPr id="3" name="Content Placeholder 2"/>
          <p:cNvSpPr>
            <a:spLocks noGrp="1"/>
          </p:cNvSpPr>
          <p:nvPr>
            <p:ph sz="half" idx="2"/>
          </p:nvPr>
        </p:nvSpPr>
        <p:spPr/>
        <p:txBody>
          <a:bodyPr/>
          <a:lstStyle/>
          <a:p>
            <a:r>
              <a:rPr lang="en-GB" dirty="0"/>
              <a:t>I got </a:t>
            </a:r>
            <a:r>
              <a:rPr lang="en-GB" dirty="0" smtClean="0"/>
              <a:t>little </a:t>
            </a:r>
            <a:r>
              <a:rPr lang="en-GB" dirty="0"/>
              <a:t>results for this as most people as they do not know what an audio spectrum analyser is.</a:t>
            </a:r>
          </a:p>
          <a:p>
            <a:r>
              <a:rPr lang="en-GB" dirty="0"/>
              <a:t>So I cannot draw any conclusions from these results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539552" y="1275606"/>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5977364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How often would you use this type of product?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lstStyle/>
          <a:p>
            <a:r>
              <a:rPr lang="en-GB" dirty="0"/>
              <a:t>Most people did not know what an audio spectrum analyser </a:t>
            </a:r>
            <a:r>
              <a:rPr lang="en-GB" dirty="0" smtClean="0"/>
              <a:t>is and so most of them did not know when they would use it, but some people said that they would use it at least once a week</a:t>
            </a:r>
            <a:endParaRPr lang="en-GB" dirty="0"/>
          </a:p>
        </p:txBody>
      </p:sp>
      <p:graphicFrame>
        <p:nvGraphicFramePr>
          <p:cNvPr id="9" name="Content Placeholder 8"/>
          <p:cNvGraphicFramePr>
            <a:graphicFrameLocks noGrp="1"/>
          </p:cNvGraphicFramePr>
          <p:nvPr>
            <p:ph sz="half" idx="2"/>
          </p:nvPr>
        </p:nvGraphicFramePr>
        <p:xfrm>
          <a:off x="5292080" y="1491630"/>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776387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Similar Products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grpSp>
        <p:nvGrpSpPr>
          <p:cNvPr id="3" name="Group 14"/>
          <p:cNvGrpSpPr/>
          <p:nvPr/>
        </p:nvGrpSpPr>
        <p:grpSpPr>
          <a:xfrm>
            <a:off x="971600" y="915566"/>
            <a:ext cx="1852569" cy="1968219"/>
            <a:chOff x="971600" y="915566"/>
            <a:chExt cx="1852569" cy="1968219"/>
          </a:xfrm>
        </p:grpSpPr>
        <p:pic>
          <p:nvPicPr>
            <p:cNvPr id="11" name="Picture 5" descr="http://i.ebayimg.com/images/g/AisAAOSwZVlXqNt1/s-l1600.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l="4969" t="5963" r="7310" b="10969"/>
            <a:stretch>
              <a:fillRect/>
            </a:stretch>
          </p:blipFill>
          <p:spPr bwMode="auto">
            <a:xfrm>
              <a:off x="971600" y="1185596"/>
              <a:ext cx="1852569" cy="1698189"/>
            </a:xfrm>
            <a:prstGeom prst="roundRect">
              <a:avLst>
                <a:gd name="adj" fmla="val 22708"/>
              </a:avLst>
            </a:prstGeom>
            <a:noFill/>
            <a:extLst>
              <a:ext uri="{909E8E84-426E-40DD-AFC4-6F175D3DCCD1}">
                <a14:hiddenFill xmlns="" xmlns:a14="http://schemas.microsoft.com/office/drawing/2010/main">
                  <a:solidFill>
                    <a:srgbClr val="FFFFFF"/>
                  </a:solidFill>
                </a14:hiddenFill>
              </a:ext>
            </a:extLst>
          </p:spPr>
        </p:pic>
        <p:sp>
          <p:nvSpPr>
            <p:cNvPr id="12" name="Rectangle 11"/>
            <p:cNvSpPr/>
            <p:nvPr/>
          </p:nvSpPr>
          <p:spPr>
            <a:xfrm>
              <a:off x="1259632" y="915566"/>
              <a:ext cx="1398140" cy="261610"/>
            </a:xfrm>
            <a:prstGeom prst="rect">
              <a:avLst/>
            </a:prstGeom>
          </p:spPr>
          <p:txBody>
            <a:bodyPr wrap="none">
              <a:spAutoFit/>
            </a:bodyPr>
            <a:lstStyle/>
            <a:p>
              <a:r>
                <a:rPr lang="en-GB" sz="1050" dirty="0"/>
                <a:t>RGB 32*32 Screen</a:t>
              </a:r>
            </a:p>
          </p:txBody>
        </p:sp>
      </p:grpSp>
      <p:grpSp>
        <p:nvGrpSpPr>
          <p:cNvPr id="5" name="Group 15"/>
          <p:cNvGrpSpPr/>
          <p:nvPr/>
        </p:nvGrpSpPr>
        <p:grpSpPr>
          <a:xfrm>
            <a:off x="6156176" y="1563638"/>
            <a:ext cx="2743490" cy="2304256"/>
            <a:chOff x="6156176" y="1563638"/>
            <a:chExt cx="2743490" cy="2304256"/>
          </a:xfrm>
        </p:grpSpPr>
        <p:pic>
          <p:nvPicPr>
            <p:cNvPr id="6" name="Picture 3" descr="http://i.ebayimg.com/images/g/blYAAOSwpLN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t="11306" b="15202"/>
            <a:stretch>
              <a:fillRect/>
            </a:stretch>
          </p:blipFill>
          <p:spPr bwMode="auto">
            <a:xfrm>
              <a:off x="6156176" y="1851670"/>
              <a:ext cx="2743490" cy="2016224"/>
            </a:xfrm>
            <a:prstGeom prst="roundRect">
              <a:avLst>
                <a:gd name="adj" fmla="val 50000"/>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p:nvSpPr>
          <p:spPr>
            <a:xfrm>
              <a:off x="6444208" y="1563638"/>
              <a:ext cx="2210862" cy="261610"/>
            </a:xfrm>
            <a:prstGeom prst="rect">
              <a:avLst/>
            </a:prstGeom>
          </p:spPr>
          <p:txBody>
            <a:bodyPr wrap="none">
              <a:spAutoFit/>
            </a:bodyPr>
            <a:lstStyle/>
            <a:p>
              <a:r>
                <a:rPr lang="en-GB" sz="1100" dirty="0" smtClean="0"/>
                <a:t>MS3264 V3 digital Level Meter</a:t>
              </a:r>
              <a:endParaRPr lang="en-GB" sz="1100" dirty="0"/>
            </a:p>
          </p:txBody>
        </p:sp>
      </p:grpSp>
      <p:grpSp>
        <p:nvGrpSpPr>
          <p:cNvPr id="10" name="Group 16"/>
          <p:cNvGrpSpPr/>
          <p:nvPr/>
        </p:nvGrpSpPr>
        <p:grpSpPr>
          <a:xfrm>
            <a:off x="3779912" y="3003798"/>
            <a:ext cx="2304256" cy="1800200"/>
            <a:chOff x="3779912" y="3003798"/>
            <a:chExt cx="2304256" cy="1800200"/>
          </a:xfrm>
        </p:grpSpPr>
        <p:pic>
          <p:nvPicPr>
            <p:cNvPr id="7"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779912" y="3361534"/>
              <a:ext cx="2304256" cy="1442464"/>
            </a:xfrm>
            <a:prstGeom prst="roundRect">
              <a:avLst>
                <a:gd name="adj" fmla="val 35537"/>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4" name="Rectangle 13"/>
            <p:cNvSpPr/>
            <p:nvPr/>
          </p:nvSpPr>
          <p:spPr>
            <a:xfrm>
              <a:off x="4147801" y="3003798"/>
              <a:ext cx="1720343" cy="261610"/>
            </a:xfrm>
            <a:prstGeom prst="rect">
              <a:avLst/>
            </a:prstGeom>
          </p:spPr>
          <p:txBody>
            <a:bodyPr wrap="none">
              <a:spAutoFit/>
            </a:bodyPr>
            <a:lstStyle/>
            <a:p>
              <a:r>
                <a:rPr lang="en-GB" sz="1100" dirty="0" smtClean="0"/>
                <a:t>8*8 Audio Level Meter </a:t>
              </a:r>
              <a:endParaRPr lang="en-GB" sz="1100" dirty="0"/>
            </a:p>
          </p:txBody>
        </p:sp>
      </p:grpSp>
      <p:grpSp>
        <p:nvGrpSpPr>
          <p:cNvPr id="15" name="Group 18"/>
          <p:cNvGrpSpPr/>
          <p:nvPr/>
        </p:nvGrpSpPr>
        <p:grpSpPr>
          <a:xfrm>
            <a:off x="3239737" y="1275606"/>
            <a:ext cx="2484391" cy="1584176"/>
            <a:chOff x="3239737" y="1275606"/>
            <a:chExt cx="2484391" cy="1584176"/>
          </a:xfrm>
        </p:grpSpPr>
        <p:pic>
          <p:nvPicPr>
            <p:cNvPr id="8" name="Picture 6" descr="http://i.ebayimg.com/images/g/SzYAAOSwv9FXgNZ7/s-l1600.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3239737" y="1503615"/>
              <a:ext cx="2484391" cy="1356167"/>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Rectangle 17"/>
            <p:cNvSpPr/>
            <p:nvPr/>
          </p:nvSpPr>
          <p:spPr>
            <a:xfrm>
              <a:off x="3419872" y="1275606"/>
              <a:ext cx="2295821" cy="253916"/>
            </a:xfrm>
            <a:prstGeom prst="rect">
              <a:avLst/>
            </a:prstGeom>
          </p:spPr>
          <p:txBody>
            <a:bodyPr wrap="none">
              <a:spAutoFit/>
            </a:bodyPr>
            <a:lstStyle/>
            <a:p>
              <a:r>
                <a:rPr lang="en-GB" sz="1050" dirty="0"/>
                <a:t>2.4" LCD Music Spectrum Display</a:t>
              </a:r>
            </a:p>
          </p:txBody>
        </p:sp>
      </p:grpSp>
      <p:grpSp>
        <p:nvGrpSpPr>
          <p:cNvPr id="16" name="Group 20"/>
          <p:cNvGrpSpPr/>
          <p:nvPr/>
        </p:nvGrpSpPr>
        <p:grpSpPr>
          <a:xfrm>
            <a:off x="539552" y="3045609"/>
            <a:ext cx="2742321" cy="1686381"/>
            <a:chOff x="539552" y="3045609"/>
            <a:chExt cx="2742321" cy="1686381"/>
          </a:xfrm>
        </p:grpSpPr>
        <p:pic>
          <p:nvPicPr>
            <p:cNvPr id="9" name="Picture 2" descr="http://47.88.17.41/images/ebay_C947A766D86B465ABFD152E85F4B2082.jpg"/>
            <p:cNvPicPr>
              <a:picLocks noChangeAspect="1" noChangeArrowheads="1"/>
            </p:cNvPicPr>
            <p:nvPr/>
          </p:nvPicPr>
          <p:blipFill rotWithShape="1">
            <a:blip r:embed="rId7" cstate="print">
              <a:extLst>
                <a:ext uri="{BEBA8EAE-BF5A-486C-A8C5-ECC9F3942E4B}">
                  <a14:imgProps xmlns="" xmlns:a14="http://schemas.microsoft.com/office/drawing/2010/main">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539552" y="3297975"/>
              <a:ext cx="2742321" cy="1434015"/>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3568" y="3045609"/>
              <a:ext cx="2199641" cy="246221"/>
            </a:xfrm>
            <a:prstGeom prst="rect">
              <a:avLst/>
            </a:prstGeom>
          </p:spPr>
          <p:txBody>
            <a:bodyPr wrap="none">
              <a:spAutoFit/>
            </a:bodyPr>
            <a:lstStyle/>
            <a:p>
              <a:r>
                <a:rPr lang="en-GB" sz="1000" dirty="0"/>
                <a:t>3.2" LCD Music Spectrum Display</a:t>
              </a: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Which one would you most likely buy? </a:t>
            </a:r>
          </a:p>
        </p:txBody>
      </p:sp>
      <p:graphicFrame>
        <p:nvGraphicFramePr>
          <p:cNvPr id="10" name="Content Placeholder 9"/>
          <p:cNvGraphicFramePr>
            <a:graphicFrameLocks noGrp="1"/>
          </p:cNvGraphicFramePr>
          <p:nvPr>
            <p:ph idx="1"/>
            <p:extLst>
              <p:ext uri="{D42A27DB-BD31-4B8C-83A1-F6EECF244321}">
                <p14:modId xmlns="" xmlns:p14="http://schemas.microsoft.com/office/powerpoint/2010/main" val="2423587122"/>
              </p:ext>
            </p:extLst>
          </p:nvPr>
        </p:nvGraphicFramePr>
        <p:xfrm>
          <a:off x="827584" y="2103864"/>
          <a:ext cx="7499350" cy="1821180"/>
        </p:xfrm>
        <a:graphic>
          <a:graphicData uri="http://schemas.openxmlformats.org/drawingml/2006/table">
            <a:tbl>
              <a:tblPr firstRow="1" bandRow="1">
                <a:tableStyleId>{5C22544A-7EE6-4342-B048-85BDC9FD1C3A}</a:tableStyleId>
              </a:tblPr>
              <a:tblGrid>
                <a:gridCol w="1499870">
                  <a:extLst>
                    <a:ext uri="{9D8B030D-6E8A-4147-A177-3AD203B41FA5}">
                      <a16:colId xmlns="" xmlns:a16="http://schemas.microsoft.com/office/drawing/2014/main" val="20000"/>
                    </a:ext>
                  </a:extLst>
                </a:gridCol>
                <a:gridCol w="1499870">
                  <a:extLst>
                    <a:ext uri="{9D8B030D-6E8A-4147-A177-3AD203B41FA5}">
                      <a16:colId xmlns="" xmlns:a16="http://schemas.microsoft.com/office/drawing/2014/main" val="20001"/>
                    </a:ext>
                  </a:extLst>
                </a:gridCol>
                <a:gridCol w="1499870">
                  <a:extLst>
                    <a:ext uri="{9D8B030D-6E8A-4147-A177-3AD203B41FA5}">
                      <a16:colId xmlns="" xmlns:a16="http://schemas.microsoft.com/office/drawing/2014/main" val="20002"/>
                    </a:ext>
                  </a:extLst>
                </a:gridCol>
                <a:gridCol w="1499870">
                  <a:extLst>
                    <a:ext uri="{9D8B030D-6E8A-4147-A177-3AD203B41FA5}">
                      <a16:colId xmlns="" xmlns:a16="http://schemas.microsoft.com/office/drawing/2014/main" val="20003"/>
                    </a:ext>
                  </a:extLst>
                </a:gridCol>
                <a:gridCol w="1499870">
                  <a:extLst>
                    <a:ext uri="{9D8B030D-6E8A-4147-A177-3AD203B41FA5}">
                      <a16:colId xmlns="" xmlns:a16="http://schemas.microsoft.com/office/drawing/2014/main" val="20004"/>
                    </a:ext>
                  </a:extLst>
                </a:gridCol>
              </a:tblGrid>
              <a:tr h="278130">
                <a:tc>
                  <a:txBody>
                    <a:bodyPr/>
                    <a:lstStyle/>
                    <a:p>
                      <a:r>
                        <a:rPr lang="en-GB" sz="1400" dirty="0"/>
                        <a:t>1</a:t>
                      </a:r>
                    </a:p>
                  </a:txBody>
                  <a:tcPr marT="34290" marB="34290"/>
                </a:tc>
                <a:tc>
                  <a:txBody>
                    <a:bodyPr/>
                    <a:lstStyle/>
                    <a:p>
                      <a:r>
                        <a:rPr lang="en-GB" sz="1400" dirty="0"/>
                        <a:t>2</a:t>
                      </a:r>
                    </a:p>
                  </a:txBody>
                  <a:tcPr marT="34290" marB="34290"/>
                </a:tc>
                <a:tc>
                  <a:txBody>
                    <a:bodyPr/>
                    <a:lstStyle/>
                    <a:p>
                      <a:r>
                        <a:rPr lang="en-GB" sz="1400" dirty="0"/>
                        <a:t>3</a:t>
                      </a:r>
                    </a:p>
                  </a:txBody>
                  <a:tcPr marT="34290" marB="34290"/>
                </a:tc>
                <a:tc>
                  <a:txBody>
                    <a:bodyPr/>
                    <a:lstStyle/>
                    <a:p>
                      <a:r>
                        <a:rPr lang="en-GB" sz="1400" dirty="0"/>
                        <a:t>4</a:t>
                      </a:r>
                    </a:p>
                  </a:txBody>
                  <a:tcPr marT="34290" marB="34290"/>
                </a:tc>
                <a:tc>
                  <a:txBody>
                    <a:bodyPr/>
                    <a:lstStyle/>
                    <a:p>
                      <a:r>
                        <a:rPr lang="en-GB" sz="1400" dirty="0"/>
                        <a:t>5</a:t>
                      </a:r>
                    </a:p>
                  </a:txBody>
                  <a:tcPr marT="34290" marB="34290"/>
                </a:tc>
                <a:extLst>
                  <a:ext uri="{0D108BD9-81ED-4DB2-BD59-A6C34878D82A}">
                    <a16:rowId xmlns="" xmlns:a16="http://schemas.microsoft.com/office/drawing/2014/main" val="10000"/>
                  </a:ext>
                </a:extLst>
              </a:tr>
              <a:tr h="937740">
                <a:tc>
                  <a:txBody>
                    <a:bodyPr/>
                    <a:lstStyle/>
                    <a:p>
                      <a:endParaRPr lang="en-GB" sz="1400" dirty="0"/>
                    </a:p>
                    <a:p>
                      <a:endParaRPr lang="en-GB" sz="1400" dirty="0"/>
                    </a:p>
                    <a:p>
                      <a:endParaRPr lang="en-GB" sz="1400" dirty="0"/>
                    </a:p>
                    <a:p>
                      <a:endParaRPr lang="en-GB"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t>RGB 32*32 Screen</a:t>
                      </a:r>
                    </a:p>
                  </a:txBody>
                  <a:tcPr marT="34290" marB="34290"/>
                </a:tc>
                <a:tc>
                  <a:txBody>
                    <a:bodyPr/>
                    <a:lstStyle/>
                    <a:p>
                      <a:endParaRPr lang="en-GB" sz="1400" dirty="0" smtClean="0"/>
                    </a:p>
                    <a:p>
                      <a:endParaRPr lang="en-GB" sz="1400" dirty="0" smtClean="0"/>
                    </a:p>
                    <a:p>
                      <a:endParaRPr lang="en-GB" sz="1400" dirty="0" smtClean="0"/>
                    </a:p>
                    <a:p>
                      <a:endParaRPr lang="en-GB"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smtClean="0"/>
                        <a:t>MS3264 V3 digital Level Meter</a:t>
                      </a:r>
                    </a:p>
                  </a:txBody>
                  <a:tcPr marT="34290" marB="34290"/>
                </a:tc>
                <a:tc>
                  <a:txBody>
                    <a:bodyPr/>
                    <a:lstStyle/>
                    <a:p>
                      <a:endParaRPr lang="en-GB" sz="1400" dirty="0" smtClean="0"/>
                    </a:p>
                    <a:p>
                      <a:endParaRPr lang="en-GB" sz="1400" dirty="0" smtClean="0"/>
                    </a:p>
                    <a:p>
                      <a:endParaRPr lang="en-GB" sz="1400" dirty="0" smtClean="0"/>
                    </a:p>
                    <a:p>
                      <a:endParaRPr lang="en-GB"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050" dirty="0" smtClean="0"/>
                        <a:t>8*8 Audio Level Meter</a:t>
                      </a:r>
                    </a:p>
                  </a:txBody>
                  <a:tcPr marT="34290" marB="34290"/>
                </a:tc>
                <a:tc>
                  <a:txBody>
                    <a:bodyPr/>
                    <a:lstStyle/>
                    <a:p>
                      <a:endParaRPr lang="en-GB" sz="1400" dirty="0" smtClean="0"/>
                    </a:p>
                    <a:p>
                      <a:endParaRPr lang="en-GB" sz="1400" dirty="0" smtClean="0"/>
                    </a:p>
                    <a:p>
                      <a:endParaRPr lang="en-GB" sz="1400" dirty="0" smtClean="0"/>
                    </a:p>
                    <a:p>
                      <a:endParaRPr lang="en-GB"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smtClean="0"/>
                        <a:t>2.4" LCD Music Spectrum Display</a:t>
                      </a:r>
                    </a:p>
                  </a:txBody>
                  <a:tcPr marT="34290" marB="34290"/>
                </a:tc>
                <a:tc>
                  <a:txBody>
                    <a:bodyPr/>
                    <a:lstStyle/>
                    <a:p>
                      <a:endParaRPr lang="en-GB" sz="1400" dirty="0" smtClean="0"/>
                    </a:p>
                    <a:p>
                      <a:endParaRPr lang="en-GB" sz="1400" dirty="0" smtClean="0"/>
                    </a:p>
                    <a:p>
                      <a:endParaRPr lang="en-GB" sz="1400" dirty="0" smtClean="0"/>
                    </a:p>
                    <a:p>
                      <a:endParaRPr lang="en-GB"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smtClean="0"/>
                        <a:t>3.2" LCD Music Spectrum Display</a:t>
                      </a:r>
                    </a:p>
                  </a:txBody>
                  <a:tcPr marT="34290" marB="34290"/>
                </a:tc>
                <a:extLst>
                  <a:ext uri="{0D108BD9-81ED-4DB2-BD59-A6C34878D82A}">
                    <a16:rowId xmlns="" xmlns:a16="http://schemas.microsoft.com/office/drawing/2014/main" val="10001"/>
                  </a:ext>
                </a:extLst>
              </a:tr>
              <a:tr h="278130">
                <a:tc>
                  <a:txBody>
                    <a:bodyPr/>
                    <a:lstStyle/>
                    <a:p>
                      <a:r>
                        <a:rPr lang="en-GB" sz="1400" dirty="0"/>
                        <a:t>£61.75 </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£45.99</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£8.01</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£14.99</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£18.89</a:t>
                      </a:r>
                    </a:p>
                  </a:txBody>
                  <a:tcPr marT="34290" marB="34290"/>
                </a:tc>
                <a:extLst>
                  <a:ext uri="{0D108BD9-81ED-4DB2-BD59-A6C34878D82A}">
                    <a16:rowId xmlns="" xmlns:a16="http://schemas.microsoft.com/office/drawing/2014/main" val="10002"/>
                  </a:ext>
                </a:extLst>
              </a:tr>
            </a:tbl>
          </a:graphicData>
        </a:graphic>
      </p:graphicFrame>
      <p:sp>
        <p:nvSpPr>
          <p:cNvPr id="4" name="Footer Placeholder 3"/>
          <p:cNvSpPr>
            <a:spLocks noGrp="1"/>
          </p:cNvSpPr>
          <p:nvPr>
            <p:ph type="ftr" sz="quarter" idx="11"/>
          </p:nvPr>
        </p:nvSpPr>
        <p:spPr>
          <a:xfrm>
            <a:off x="1907704" y="4729162"/>
            <a:ext cx="6702896" cy="357188"/>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2064" name="Picture 1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68140" y="2499742"/>
            <a:ext cx="1440160" cy="7200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2" descr="http://i.ebayimg.com/images/g/A6YAAOSwh2x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80308" y="2517745"/>
            <a:ext cx="1440160" cy="661246"/>
          </a:xfrm>
          <a:prstGeom prst="rect">
            <a:avLst/>
          </a:prstGeom>
          <a:noFill/>
          <a:effectLst>
            <a:softEdge rad="31750"/>
          </a:effectLst>
          <a:extLst>
            <a:ext uri="{909E8E84-426E-40DD-AFC4-6F175D3DCCD1}">
              <a14:hiddenFill xmlns="" xmlns:a14="http://schemas.microsoft.com/office/drawing/2010/main">
                <a:solidFill>
                  <a:srgbClr val="FFFFFF"/>
                </a:solidFill>
              </a14:hiddenFill>
            </a:ext>
          </a:extLst>
        </p:spPr>
      </p:pic>
      <p:pic>
        <p:nvPicPr>
          <p:cNvPr id="30"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892476" y="2517745"/>
            <a:ext cx="1408404" cy="66124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1" name="Picture 6" descr="http://i.ebayimg.com/images/g/SzYAAOSwv9FXgNZ7/s-l1600.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5332637" y="2570087"/>
            <a:ext cx="1455107" cy="595730"/>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http://47.88.17.41/images/ebay_C947A766D86B465ABFD152E85F4B2082.jpg"/>
          <p:cNvPicPr>
            <a:picLocks noChangeAspect="1" noChangeArrowheads="1"/>
          </p:cNvPicPr>
          <p:nvPr/>
        </p:nvPicPr>
        <p:blipFill rotWithShape="1">
          <a:blip r:embed="rId7" cstate="print">
            <a:extLst>
              <a:ext uri="{BEBA8EAE-BF5A-486C-A8C5-ECC9F3942E4B}">
                <a14:imgProps xmlns="" xmlns:a14="http://schemas.microsoft.com/office/drawing/2010/main">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6916813" y="2571751"/>
            <a:ext cx="1377036" cy="54006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207414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sp>
        <p:nvSpPr>
          <p:cNvPr id="3" name="Content Placeholder 2"/>
          <p:cNvSpPr>
            <a:spLocks noGrp="1"/>
          </p:cNvSpPr>
          <p:nvPr>
            <p:ph sz="half" idx="2"/>
          </p:nvPr>
        </p:nvSpPr>
        <p:spPr/>
        <p:txBody>
          <a:bodyPr>
            <a:normAutofit/>
          </a:bodyPr>
          <a:lstStyle/>
          <a:p>
            <a:r>
              <a:rPr lang="en-GB" dirty="0"/>
              <a:t>Most people liked the first picture due to the amount of detail and the colours.</a:t>
            </a:r>
          </a:p>
          <a:p>
            <a:r>
              <a:rPr lang="en-GB" dirty="0"/>
              <a:t>They liked it because they said it looks high quality as it is </a:t>
            </a:r>
            <a:r>
              <a:rPr lang="en-GB" dirty="0" smtClean="0"/>
              <a:t>expensive which means that they assume that it is high quality</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827584" y="1203598"/>
          <a:ext cx="3657600" cy="3498056"/>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16"/>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545890"/>
            <a:ext cx="1080120" cy="540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 name="Picture 2" descr="http://i.ebayimg.com/images/g/A6YAAOSwh2xX~hTs/s-l160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r="16667"/>
          <a:stretch>
            <a:fillRect/>
          </a:stretch>
        </p:blipFill>
        <p:spPr bwMode="auto">
          <a:xfrm>
            <a:off x="0" y="2139702"/>
            <a:ext cx="1080120" cy="595121"/>
          </a:xfrm>
          <a:prstGeom prst="rect">
            <a:avLst/>
          </a:prstGeom>
          <a:noFill/>
          <a:effectLst>
            <a:softEdge rad="31750"/>
          </a:effectLst>
          <a:extLst>
            <a:ext uri="{909E8E84-426E-40DD-AFC4-6F175D3DCCD1}">
              <a14:hiddenFill xmlns="" xmlns:a14="http://schemas.microsoft.com/office/drawing/2010/main">
                <a:solidFill>
                  <a:srgbClr val="FFFFFF"/>
                </a:solidFill>
              </a14:hiddenFill>
            </a:ext>
          </a:extLst>
        </p:spPr>
      </p:pic>
      <p:pic>
        <p:nvPicPr>
          <p:cNvPr id="9"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r="6100"/>
          <a:stretch>
            <a:fillRect/>
          </a:stretch>
        </p:blipFill>
        <p:spPr bwMode="auto">
          <a:xfrm>
            <a:off x="32853" y="2758701"/>
            <a:ext cx="1008112" cy="57606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 name="Picture 6" descr="http://i.ebayimg.com/images/g/SzYAAOSwv9FXgNZ7/s-l1600.jpg"/>
          <p:cNvPicPr>
            <a:picLocks noChangeAspect="1" noChangeArrowheads="1"/>
          </p:cNvPicPr>
          <p:nvPr/>
        </p:nvPicPr>
        <p:blipFill rotWithShape="1">
          <a:blip r:embed="rId6" cstate="print">
            <a:extLst>
              <a:ext uri="{BEBA8EAE-BF5A-486C-A8C5-ECC9F3942E4B}">
                <a14:imgProps xmlns="" xmlns:a14="http://schemas.microsoft.com/office/drawing/2010/main">
                  <a14:imgLayer r:embed="rId7">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r="11277" b="18491"/>
          <a:stretch/>
        </p:blipFill>
        <p:spPr bwMode="auto">
          <a:xfrm>
            <a:off x="72008" y="3363838"/>
            <a:ext cx="971600" cy="595730"/>
          </a:xfrm>
          <a:prstGeom prst="rect">
            <a:avLst/>
          </a:prstGeom>
          <a:solidFill>
            <a:schemeClr val="bg1"/>
          </a:solidFill>
          <a:extLst>
            <a:ext uri="{909E8E84-426E-40DD-AFC4-6F175D3DCCD1}">
              <a14:hiddenFill xmlns="" xmlns:a14="http://schemas.microsoft.com/office/drawing/2010/main">
                <a:solidFill>
                  <a:srgbClr val="FFFFFF"/>
                </a:solidFill>
              </a14:hiddenFill>
            </a:ext>
          </a:extLst>
        </p:spPr>
      </p:pic>
      <p:pic>
        <p:nvPicPr>
          <p:cNvPr id="11" name="Picture 2" descr="http://47.88.17.41/images/ebay_C947A766D86B465ABFD152E85F4B2082.jpg"/>
          <p:cNvPicPr>
            <a:picLocks noChangeAspect="1" noChangeArrowheads="1"/>
          </p:cNvPicPr>
          <p:nvPr/>
        </p:nvPicPr>
        <p:blipFill rotWithShape="1">
          <a:blip r:embed="rId8" cstate="print">
            <a:extLst>
              <a:ext uri="{BEBA8EAE-BF5A-486C-A8C5-ECC9F3942E4B}">
                <a14:imgProps xmlns="" xmlns:a14="http://schemas.microsoft.com/office/drawing/2010/main">
                  <a14:imgLayer r:embed="rId9">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33782" y="3975906"/>
            <a:ext cx="1009826" cy="540060"/>
          </a:xfrm>
          <a:prstGeom prst="rect">
            <a:avLst/>
          </a:prstGeom>
          <a:solidFill>
            <a:schemeClr val="bg1"/>
          </a:solid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758773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normAutofit fontScale="92500" lnSpcReduction="10000"/>
          </a:bodyPr>
          <a:lstStyle/>
          <a:p>
            <a:r>
              <a:rPr lang="en-GB" dirty="0" smtClean="0"/>
              <a:t>Survey</a:t>
            </a:r>
          </a:p>
          <a:p>
            <a:r>
              <a:rPr lang="en-GB" dirty="0" smtClean="0"/>
              <a:t>- Open ended questions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000" dirty="0"/>
              <a:t>What do you like most about this product?</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8" name="Content Placeholder 7"/>
          <p:cNvSpPr>
            <a:spLocks noGrp="1"/>
          </p:cNvSpPr>
          <p:nvPr>
            <p:ph sz="half" idx="1"/>
          </p:nvPr>
        </p:nvSpPr>
        <p:spPr>
          <a:xfrm>
            <a:off x="467544" y="1450434"/>
            <a:ext cx="3657600" cy="3497580"/>
          </a:xfrm>
        </p:spPr>
        <p:txBody>
          <a:bodyPr/>
          <a:lstStyle/>
          <a:p>
            <a:r>
              <a:rPr lang="en-GB" dirty="0"/>
              <a:t>Many people liked the multiple colours</a:t>
            </a:r>
          </a:p>
          <a:p>
            <a:r>
              <a:rPr lang="en-GB" dirty="0"/>
              <a:t>They also liked he size and the resolution of the larger products</a:t>
            </a:r>
          </a:p>
          <a:p>
            <a:r>
              <a:rPr lang="en-GB" dirty="0"/>
              <a:t>They also thought that the products look </a:t>
            </a:r>
            <a:r>
              <a:rPr lang="en-GB" dirty="0" smtClean="0"/>
              <a:t>attractive</a:t>
            </a:r>
            <a:endParaRPr lang="en-GB" dirty="0"/>
          </a:p>
          <a:p>
            <a:endParaRPr lang="en-GB" dirty="0"/>
          </a:p>
        </p:txBody>
      </p:sp>
      <p:graphicFrame>
        <p:nvGraphicFramePr>
          <p:cNvPr id="7" name="Content Placeholder 6"/>
          <p:cNvGraphicFramePr>
            <a:graphicFrameLocks noGrp="1"/>
          </p:cNvGraphicFramePr>
          <p:nvPr>
            <p:ph sz="half" idx="2"/>
          </p:nvPr>
        </p:nvGraphicFramePr>
        <p:xfrm>
          <a:off x="5004048" y="1491630"/>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0221031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half" idx="1"/>
          </p:nvPr>
        </p:nvGraphicFramePr>
        <p:xfrm>
          <a:off x="0" y="1347614"/>
          <a:ext cx="3657600" cy="349805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a:bodyPr>
          <a:lstStyle/>
          <a:p>
            <a:r>
              <a:rPr lang="en-GB" sz="2000" dirty="0"/>
              <a:t>What don't you like about this product?</a:t>
            </a:r>
          </a:p>
        </p:txBody>
      </p:sp>
      <p:sp>
        <p:nvSpPr>
          <p:cNvPr id="6" name="Content Placeholder 5"/>
          <p:cNvSpPr>
            <a:spLocks noGrp="1"/>
          </p:cNvSpPr>
          <p:nvPr>
            <p:ph sz="half" idx="2"/>
          </p:nvPr>
        </p:nvSpPr>
        <p:spPr/>
        <p:txBody>
          <a:bodyPr>
            <a:normAutofit lnSpcReduction="10000"/>
          </a:bodyPr>
          <a:lstStyle/>
          <a:p>
            <a:r>
              <a:rPr lang="en-GB" dirty="0"/>
              <a:t>They though the products were expensive but </a:t>
            </a:r>
            <a:r>
              <a:rPr lang="en-GB" dirty="0" smtClean="0"/>
              <a:t>most </a:t>
            </a:r>
            <a:r>
              <a:rPr lang="en-GB" dirty="0"/>
              <a:t>did not know what an audio spectrum analyser </a:t>
            </a:r>
            <a:r>
              <a:rPr lang="en-GB" dirty="0" smtClean="0"/>
              <a:t>is and the average price you would pay for one</a:t>
            </a:r>
            <a:endParaRPr lang="en-GB" dirty="0"/>
          </a:p>
          <a:p>
            <a:r>
              <a:rPr lang="en-GB" dirty="0"/>
              <a:t>So </a:t>
            </a:r>
            <a:r>
              <a:rPr lang="en-GB" dirty="0" smtClean="0"/>
              <a:t>most people </a:t>
            </a:r>
            <a:r>
              <a:rPr lang="en-GB" dirty="0"/>
              <a:t>do not </a:t>
            </a:r>
            <a:r>
              <a:rPr lang="en-GB" dirty="0" smtClean="0"/>
              <a:t>have much </a:t>
            </a:r>
            <a:r>
              <a:rPr lang="en-GB" dirty="0"/>
              <a:t>experience in the pricing of audio spectrum analysers</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6056731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a:t>If I was to make one what would you want </a:t>
            </a:r>
            <a:r>
              <a:rPr lang="en-GB" sz="2800" dirty="0" smtClean="0"/>
              <a:t>it </a:t>
            </a:r>
            <a:r>
              <a:rPr lang="en-GB" sz="2800" dirty="0"/>
              <a:t>to have?</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Content Placeholder 6"/>
          <p:cNvSpPr>
            <a:spLocks noGrp="1"/>
          </p:cNvSpPr>
          <p:nvPr>
            <p:ph sz="half" idx="1"/>
          </p:nvPr>
        </p:nvSpPr>
        <p:spPr>
          <a:xfrm>
            <a:off x="539552" y="1347614"/>
            <a:ext cx="3657600" cy="3497580"/>
          </a:xfrm>
        </p:spPr>
        <p:txBody>
          <a:bodyPr>
            <a:normAutofit lnSpcReduction="10000"/>
          </a:bodyPr>
          <a:lstStyle/>
          <a:p>
            <a:r>
              <a:rPr lang="en-GB" dirty="0"/>
              <a:t>Many people want me to make my unit multi coloured</a:t>
            </a:r>
          </a:p>
          <a:p>
            <a:r>
              <a:rPr lang="en-GB" dirty="0"/>
              <a:t>They also want me to make it easy to </a:t>
            </a:r>
            <a:r>
              <a:rPr lang="en-GB" dirty="0" smtClean="0"/>
              <a:t>use and have multiple inputs</a:t>
            </a:r>
            <a:endParaRPr lang="en-GB" dirty="0"/>
          </a:p>
          <a:p>
            <a:r>
              <a:rPr lang="en-GB" dirty="0"/>
              <a:t>They also want it to look nice and be </a:t>
            </a:r>
            <a:r>
              <a:rPr lang="en-GB" dirty="0" smtClean="0"/>
              <a:t>large</a:t>
            </a:r>
          </a:p>
          <a:p>
            <a:r>
              <a:rPr lang="en-GB" dirty="0" smtClean="0"/>
              <a:t>They would like the casing to be made out of wood</a:t>
            </a:r>
            <a:endParaRPr lang="en-GB" dirty="0"/>
          </a:p>
        </p:txBody>
      </p:sp>
      <p:graphicFrame>
        <p:nvGraphicFramePr>
          <p:cNvPr id="11" name="Content Placeholder 10"/>
          <p:cNvGraphicFramePr>
            <a:graphicFrameLocks noGrp="1"/>
          </p:cNvGraphicFramePr>
          <p:nvPr>
            <p:ph sz="half" idx="2"/>
          </p:nvPr>
        </p:nvGraphicFramePr>
        <p:xfrm>
          <a:off x="5076056" y="1419622"/>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4351186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COntents</a:t>
            </a:r>
            <a:endParaRPr lang="en-GB" dirty="0"/>
          </a:p>
        </p:txBody>
      </p:sp>
      <p:sp>
        <p:nvSpPr>
          <p:cNvPr id="3" name="Content Placeholder 2"/>
          <p:cNvSpPr>
            <a:spLocks noGrp="1"/>
          </p:cNvSpPr>
          <p:nvPr>
            <p:ph idx="1"/>
          </p:nvPr>
        </p:nvSpPr>
        <p:spPr>
          <a:xfrm>
            <a:off x="611560" y="1275606"/>
            <a:ext cx="8018090" cy="3018094"/>
          </a:xfrm>
        </p:spPr>
        <p:txBody>
          <a:bodyPr>
            <a:noAutofit/>
          </a:bodyPr>
          <a:lstStyle/>
          <a:p>
            <a:pPr lvl="0">
              <a:spcBef>
                <a:spcPts val="100"/>
              </a:spcBef>
            </a:pPr>
            <a:r>
              <a:rPr lang="en-GB" sz="1000" dirty="0" smtClean="0"/>
              <a:t>Chosen Brief</a:t>
            </a:r>
            <a:endParaRPr lang="en-GB" sz="1000" dirty="0" smtClean="0"/>
          </a:p>
          <a:p>
            <a:pPr lvl="0">
              <a:spcBef>
                <a:spcPts val="100"/>
              </a:spcBef>
            </a:pPr>
            <a:r>
              <a:rPr lang="en-GB" sz="1000" dirty="0" smtClean="0"/>
              <a:t>Initial Concept</a:t>
            </a:r>
          </a:p>
          <a:p>
            <a:pPr lvl="0">
              <a:spcBef>
                <a:spcPts val="100"/>
              </a:spcBef>
            </a:pPr>
            <a:r>
              <a:rPr lang="en-GB" sz="1000" dirty="0" smtClean="0"/>
              <a:t>Research</a:t>
            </a:r>
            <a:endParaRPr lang="en-GB" sz="1000" dirty="0" smtClean="0"/>
          </a:p>
          <a:p>
            <a:pPr lvl="1">
              <a:spcBef>
                <a:spcPts val="100"/>
              </a:spcBef>
            </a:pPr>
            <a:r>
              <a:rPr lang="en-GB" sz="900" dirty="0" smtClean="0"/>
              <a:t>Product Analysis</a:t>
            </a:r>
          </a:p>
          <a:p>
            <a:pPr lvl="1">
              <a:spcBef>
                <a:spcPts val="100"/>
              </a:spcBef>
            </a:pPr>
            <a:r>
              <a:rPr lang="en-GB" sz="900" dirty="0" smtClean="0"/>
              <a:t>Survey</a:t>
            </a:r>
          </a:p>
          <a:p>
            <a:pPr lvl="1">
              <a:spcBef>
                <a:spcPts val="100"/>
              </a:spcBef>
            </a:pPr>
            <a:r>
              <a:rPr lang="en-GB" sz="900" dirty="0" smtClean="0"/>
              <a:t>Brainstorm</a:t>
            </a:r>
          </a:p>
          <a:p>
            <a:pPr lvl="1">
              <a:spcBef>
                <a:spcPts val="100"/>
              </a:spcBef>
            </a:pPr>
            <a:r>
              <a:rPr lang="en-GB" sz="900" dirty="0" smtClean="0"/>
              <a:t>General</a:t>
            </a:r>
          </a:p>
          <a:p>
            <a:pPr lvl="1">
              <a:spcBef>
                <a:spcPts val="100"/>
              </a:spcBef>
            </a:pPr>
            <a:r>
              <a:rPr lang="en-GB" sz="900" dirty="0" smtClean="0"/>
              <a:t>Possible Circuit</a:t>
            </a:r>
          </a:p>
          <a:p>
            <a:pPr lvl="1">
              <a:spcBef>
                <a:spcPts val="100"/>
              </a:spcBef>
            </a:pPr>
            <a:r>
              <a:rPr lang="en-GB" sz="900" dirty="0" smtClean="0"/>
              <a:t>Possible Components</a:t>
            </a:r>
          </a:p>
          <a:p>
            <a:pPr lvl="1">
              <a:spcBef>
                <a:spcPts val="100"/>
              </a:spcBef>
            </a:pPr>
            <a:r>
              <a:rPr lang="en-GB" sz="900" dirty="0" smtClean="0"/>
              <a:t>Possible Software</a:t>
            </a:r>
            <a:endParaRPr lang="en-GB" sz="900" dirty="0" smtClean="0"/>
          </a:p>
          <a:p>
            <a:pPr lvl="0">
              <a:spcBef>
                <a:spcPts val="100"/>
              </a:spcBef>
            </a:pPr>
            <a:r>
              <a:rPr lang="en-GB" sz="1000" dirty="0" smtClean="0"/>
              <a:t>Product Overview</a:t>
            </a:r>
          </a:p>
          <a:p>
            <a:pPr lvl="1">
              <a:spcBef>
                <a:spcPts val="100"/>
              </a:spcBef>
            </a:pPr>
            <a:r>
              <a:rPr lang="en-GB" sz="900" dirty="0" smtClean="0"/>
              <a:t>Basic</a:t>
            </a:r>
            <a:endParaRPr lang="en-GB" sz="900" dirty="0" smtClean="0"/>
          </a:p>
          <a:p>
            <a:pPr lvl="1">
              <a:spcBef>
                <a:spcPts val="100"/>
              </a:spcBef>
            </a:pPr>
            <a:r>
              <a:rPr lang="en-GB" sz="900" dirty="0" smtClean="0"/>
              <a:t>Specification</a:t>
            </a:r>
            <a:endParaRPr lang="en-GB" sz="900" dirty="0" smtClean="0"/>
          </a:p>
          <a:p>
            <a:pPr lvl="1">
              <a:spcBef>
                <a:spcPts val="100"/>
              </a:spcBef>
            </a:pPr>
            <a:r>
              <a:rPr lang="en-GB" sz="900" dirty="0" smtClean="0"/>
              <a:t>Physical Design</a:t>
            </a:r>
          </a:p>
          <a:p>
            <a:pPr lvl="1">
              <a:spcBef>
                <a:spcPts val="100"/>
              </a:spcBef>
            </a:pPr>
            <a:r>
              <a:rPr lang="en-GB" sz="900" dirty="0" smtClean="0"/>
              <a:t>Hardware</a:t>
            </a:r>
            <a:endParaRPr lang="en-GB" sz="900" dirty="0" smtClean="0"/>
          </a:p>
          <a:p>
            <a:pPr lvl="1">
              <a:spcBef>
                <a:spcPts val="100"/>
              </a:spcBef>
            </a:pPr>
            <a:r>
              <a:rPr lang="en-GB" sz="900" dirty="0" smtClean="0"/>
              <a:t>Software</a:t>
            </a:r>
          </a:p>
          <a:p>
            <a:pPr>
              <a:spcBef>
                <a:spcPts val="100"/>
              </a:spcBef>
            </a:pPr>
            <a:r>
              <a:rPr lang="en-GB" sz="1100" dirty="0" smtClean="0"/>
              <a:t>Plan</a:t>
            </a:r>
            <a:endParaRPr lang="en-GB" sz="1100" dirty="0" smtClean="0"/>
          </a:p>
          <a:p>
            <a:pPr lvl="1">
              <a:spcBef>
                <a:spcPts val="100"/>
              </a:spcBef>
            </a:pPr>
            <a:r>
              <a:rPr lang="en-GB" sz="900" dirty="0" smtClean="0"/>
              <a:t>Project Plan</a:t>
            </a:r>
          </a:p>
          <a:p>
            <a:pPr lvl="1">
              <a:spcBef>
                <a:spcPts val="100"/>
              </a:spcBef>
            </a:pPr>
            <a:r>
              <a:rPr lang="en-GB" sz="900" dirty="0" smtClean="0"/>
              <a:t>Prototyping</a:t>
            </a:r>
          </a:p>
          <a:p>
            <a:pPr lvl="1">
              <a:spcBef>
                <a:spcPts val="100"/>
              </a:spcBef>
            </a:pPr>
            <a:r>
              <a:rPr lang="en-GB" sz="900" dirty="0" smtClean="0"/>
              <a:t>Production </a:t>
            </a:r>
            <a:r>
              <a:rPr lang="en-GB" sz="900" dirty="0" smtClean="0"/>
              <a:t>Plan</a:t>
            </a:r>
          </a:p>
          <a:p>
            <a:pPr lvl="0">
              <a:spcBef>
                <a:spcPts val="100"/>
              </a:spcBef>
            </a:pPr>
            <a:r>
              <a:rPr lang="en-GB" sz="1000" dirty="0" smtClean="0"/>
              <a:t>Conclusion</a:t>
            </a:r>
          </a:p>
          <a:p>
            <a:pPr lvl="1">
              <a:spcBef>
                <a:spcPts val="100"/>
              </a:spcBef>
            </a:pPr>
            <a:r>
              <a:rPr lang="en-GB" sz="900" dirty="0" smtClean="0"/>
              <a:t>Product Evaluation</a:t>
            </a:r>
          </a:p>
          <a:p>
            <a:pPr lvl="1">
              <a:spcBef>
                <a:spcPts val="100"/>
              </a:spcBef>
            </a:pPr>
            <a:r>
              <a:rPr lang="en-GB" sz="900" dirty="0" smtClean="0"/>
              <a:t>Evaluation against Design Specification</a:t>
            </a:r>
          </a:p>
          <a:p>
            <a:pPr lvl="1">
              <a:spcBef>
                <a:spcPts val="100"/>
              </a:spcBef>
            </a:pPr>
            <a:r>
              <a:rPr lang="en-GB" sz="900" dirty="0" smtClean="0"/>
              <a:t>Feedback and Possible Improvements</a:t>
            </a:r>
          </a:p>
          <a:p>
            <a:pPr lvl="1">
              <a:spcBef>
                <a:spcPts val="100"/>
              </a:spcBef>
            </a:pPr>
            <a:r>
              <a:rPr lang="en-GB" sz="900" dirty="0" smtClean="0"/>
              <a:t>Final </a:t>
            </a:r>
            <a:r>
              <a:rPr lang="en-GB" sz="900" dirty="0" smtClean="0"/>
              <a:t>Analysis</a:t>
            </a:r>
            <a:endParaRPr lang="en-GB" sz="9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a:t>What would you expect to have to pay for this product?</a:t>
            </a:r>
          </a:p>
        </p:txBody>
      </p:sp>
      <p:sp>
        <p:nvSpPr>
          <p:cNvPr id="3" name="Content Placeholder 2"/>
          <p:cNvSpPr>
            <a:spLocks noGrp="1"/>
          </p:cNvSpPr>
          <p:nvPr>
            <p:ph sz="half" idx="2"/>
          </p:nvPr>
        </p:nvSpPr>
        <p:spPr>
          <a:xfrm>
            <a:off x="4644008" y="1779662"/>
            <a:ext cx="4000500" cy="3018094"/>
          </a:xfrm>
        </p:spPr>
        <p:txBody>
          <a:bodyPr>
            <a:normAutofit fontScale="92500"/>
          </a:bodyPr>
          <a:lstStyle/>
          <a:p>
            <a:r>
              <a:rPr lang="en-GB" dirty="0"/>
              <a:t>Average: £</a:t>
            </a:r>
            <a:r>
              <a:rPr lang="en-GB" dirty="0" smtClean="0"/>
              <a:t>34.09</a:t>
            </a:r>
            <a:endParaRPr lang="en-GB" dirty="0"/>
          </a:p>
          <a:p>
            <a:r>
              <a:rPr lang="en-GB" dirty="0"/>
              <a:t>The people who answered my survey did not know mych about audio spectrum analysers</a:t>
            </a:r>
          </a:p>
          <a:p>
            <a:r>
              <a:rPr lang="en-GB" dirty="0"/>
              <a:t>So their target price was lower than it would be and also my product will cost more as it is a prototype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extLst>
              <p:ext uri="{D42A27DB-BD31-4B8C-83A1-F6EECF244321}">
                <p14:modId xmlns="" xmlns:p14="http://schemas.microsoft.com/office/powerpoint/2010/main" val="2489177484"/>
              </p:ext>
            </p:extLst>
          </p:nvPr>
        </p:nvGraphicFramePr>
        <p:xfrm>
          <a:off x="179512" y="1275606"/>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37529113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normAutofit fontScale="92500" lnSpcReduction="10000"/>
          </a:bodyPr>
          <a:lstStyle/>
          <a:p>
            <a:r>
              <a:rPr lang="en-GB" dirty="0" smtClean="0"/>
              <a:t>Survey</a:t>
            </a:r>
          </a:p>
          <a:p>
            <a:r>
              <a:rPr lang="en-GB" dirty="0" smtClean="0"/>
              <a:t>- Conclusion</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Survey Conclusion</a:t>
            </a:r>
            <a:endParaRPr lang="en-GB" dirty="0"/>
          </a:p>
        </p:txBody>
      </p:sp>
      <p:sp>
        <p:nvSpPr>
          <p:cNvPr id="3" name="Content Placeholder 2"/>
          <p:cNvSpPr>
            <a:spLocks noGrp="1"/>
          </p:cNvSpPr>
          <p:nvPr>
            <p:ph idx="1"/>
          </p:nvPr>
        </p:nvSpPr>
        <p:spPr/>
        <p:txBody>
          <a:bodyPr>
            <a:normAutofit fontScale="70000" lnSpcReduction="20000"/>
          </a:bodyPr>
          <a:lstStyle/>
          <a:p>
            <a:r>
              <a:rPr lang="en-GB" dirty="0" smtClean="0"/>
              <a:t>Most People Don’t Own A Spectrum Analyser</a:t>
            </a:r>
          </a:p>
          <a:p>
            <a:r>
              <a:rPr lang="en-GB" dirty="0" smtClean="0"/>
              <a:t>Most People are not sure how often they would use this product</a:t>
            </a:r>
          </a:p>
          <a:p>
            <a:r>
              <a:rPr lang="en-GB" dirty="0" smtClean="0"/>
              <a:t>The No. 1 Spectrum analyser was the RGB 32*32 Screen </a:t>
            </a:r>
            <a:r>
              <a:rPr lang="en-GB" dirty="0" smtClean="0"/>
              <a:t>priced </a:t>
            </a:r>
            <a:r>
              <a:rPr lang="en-GB" dirty="0" smtClean="0"/>
              <a:t>at £61.75 – This was based on aesthetics only – The people surveyed were only given a picture and a price</a:t>
            </a:r>
          </a:p>
          <a:p>
            <a:r>
              <a:rPr lang="en-GB" dirty="0" smtClean="0"/>
              <a:t>The thing they likes the most was the multiple colours, followed by how attractive it was</a:t>
            </a:r>
          </a:p>
          <a:p>
            <a:r>
              <a:rPr lang="en-GB" dirty="0" smtClean="0"/>
              <a:t>The thing they disliked the most was that they were expensive and they disliked that they didn’t have remote controls</a:t>
            </a:r>
          </a:p>
          <a:p>
            <a:r>
              <a:rPr lang="en-GB" dirty="0" smtClean="0"/>
              <a:t>They wanted multiple colours the most, followed by it having multiple audio inputs, then a wooden casing</a:t>
            </a:r>
          </a:p>
          <a:p>
            <a:r>
              <a:rPr lang="en-GB" dirty="0" smtClean="0"/>
              <a:t>The average price they would pay for it was £34.09</a:t>
            </a:r>
          </a:p>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I will do based on the Results</a:t>
            </a:r>
          </a:p>
        </p:txBody>
      </p:sp>
      <p:sp>
        <p:nvSpPr>
          <p:cNvPr id="3" name="Content Placeholder 2"/>
          <p:cNvSpPr>
            <a:spLocks noGrp="1"/>
          </p:cNvSpPr>
          <p:nvPr>
            <p:ph idx="1"/>
          </p:nvPr>
        </p:nvSpPr>
        <p:spPr/>
        <p:txBody>
          <a:bodyPr>
            <a:normAutofit fontScale="85000" lnSpcReduction="20000"/>
          </a:bodyPr>
          <a:lstStyle/>
          <a:p>
            <a:r>
              <a:rPr lang="en-GB" dirty="0"/>
              <a:t>Make It Relatively large</a:t>
            </a:r>
          </a:p>
          <a:p>
            <a:r>
              <a:rPr lang="en-GB" dirty="0"/>
              <a:t>Make it Multi Coloured with colour customisation</a:t>
            </a:r>
          </a:p>
          <a:p>
            <a:r>
              <a:rPr lang="en-GB" dirty="0"/>
              <a:t>Make it Look Good</a:t>
            </a:r>
          </a:p>
          <a:p>
            <a:r>
              <a:rPr lang="en-GB" dirty="0"/>
              <a:t>Have a high resolution for more detail</a:t>
            </a:r>
          </a:p>
          <a:p>
            <a:r>
              <a:rPr lang="en-GB" dirty="0"/>
              <a:t>Make it easy to use</a:t>
            </a:r>
          </a:p>
          <a:p>
            <a:r>
              <a:rPr lang="en-GB" dirty="0"/>
              <a:t>Make it low-cost</a:t>
            </a:r>
          </a:p>
          <a:p>
            <a:r>
              <a:rPr lang="en-GB" dirty="0"/>
              <a:t>Add a remote control</a:t>
            </a:r>
          </a:p>
          <a:p>
            <a:r>
              <a:rPr lang="en-GB" dirty="0"/>
              <a:t>Make it user </a:t>
            </a:r>
            <a:r>
              <a:rPr lang="en-GB" dirty="0" smtClean="0"/>
              <a:t>friendly</a:t>
            </a:r>
          </a:p>
          <a:p>
            <a:r>
              <a:rPr lang="en-GB" dirty="0" smtClean="0"/>
              <a:t>Make it’s case out of wood</a:t>
            </a:r>
            <a:endParaRPr lang="en-GB" dirty="0"/>
          </a:p>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38922078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lstStyle/>
          <a:p>
            <a:r>
              <a:rPr lang="en-GB" dirty="0" smtClean="0"/>
              <a:t>Brainstorm</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696102932"/>
              </p:ext>
            </p:extLst>
          </p:nvPr>
        </p:nvGraphicFramePr>
        <p:xfrm>
          <a:off x="889072" y="1324068"/>
          <a:ext cx="7499352" cy="3407922"/>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416688">
                <a:tc>
                  <a:txBody>
                    <a:bodyPr/>
                    <a:lstStyle/>
                    <a:p>
                      <a:r>
                        <a:rPr lang="en-GB" sz="1100" dirty="0" smtClean="0"/>
                        <a:t>Product</a:t>
                      </a:r>
                      <a:endParaRPr lang="en-GB" sz="1100" dirty="0"/>
                    </a:p>
                  </a:txBody>
                  <a:tcPr marT="34290" marB="34290"/>
                </a:tc>
                <a:tc>
                  <a:txBody>
                    <a:bodyPr/>
                    <a:lstStyle/>
                    <a:p>
                      <a:r>
                        <a:rPr lang="en-GB" sz="1100" dirty="0" smtClean="0"/>
                        <a:t>Buttons</a:t>
                      </a:r>
                      <a:endParaRPr lang="en-GB" sz="900" dirty="0"/>
                    </a:p>
                  </a:txBody>
                  <a:tcPr marT="34290" marB="34290"/>
                </a:tc>
                <a:tc>
                  <a:txBody>
                    <a:bodyPr/>
                    <a:lstStyle/>
                    <a:p>
                      <a:r>
                        <a:rPr lang="en-GB" sz="900" dirty="0" smtClean="0"/>
                        <a:t>IR Remote</a:t>
                      </a:r>
                      <a:endParaRPr lang="en-GB" sz="900" dirty="0"/>
                    </a:p>
                  </a:txBody>
                  <a:tcPr marT="34290" marB="34290"/>
                </a:tc>
                <a:tc>
                  <a:txBody>
                    <a:bodyPr/>
                    <a:lstStyle/>
                    <a:p>
                      <a:r>
                        <a:rPr lang="en-GB" sz="1100" dirty="0" smtClean="0"/>
                        <a:t>DMX</a:t>
                      </a:r>
                      <a:endParaRPr lang="en-GB" sz="1100" dirty="0"/>
                    </a:p>
                  </a:txBody>
                  <a:tcPr marT="34290" marB="34290"/>
                </a:tc>
                <a:tc>
                  <a:txBody>
                    <a:bodyPr/>
                    <a:lstStyle/>
                    <a:p>
                      <a:r>
                        <a:rPr lang="en-GB" sz="1100" dirty="0" smtClean="0"/>
                        <a:t>Glediator</a:t>
                      </a:r>
                      <a:endParaRPr lang="en-GB" sz="1100" dirty="0"/>
                    </a:p>
                  </a:txBody>
                  <a:tcPr marT="34290" marB="34290"/>
                </a:tc>
                <a:tc>
                  <a:txBody>
                    <a:bodyPr/>
                    <a:lstStyle/>
                    <a:p>
                      <a:r>
                        <a:rPr lang="en-GB" sz="1100" dirty="0" smtClean="0"/>
                        <a:t>Switch</a:t>
                      </a:r>
                      <a:endParaRPr lang="en-GB" sz="1100" dirty="0"/>
                    </a:p>
                  </a:txBody>
                  <a:tcPr marT="34290" marB="34290"/>
                </a:tc>
              </a:tr>
              <a:tr h="1073516">
                <a:tc>
                  <a:txBody>
                    <a:bodyPr/>
                    <a:lstStyle/>
                    <a:p>
                      <a:r>
                        <a:rPr lang="en-GB" sz="800" dirty="0" smtClean="0"/>
                        <a:t>Use in product</a:t>
                      </a:r>
                      <a:endParaRPr lang="en-GB" sz="800" dirty="0"/>
                    </a:p>
                  </a:txBody>
                  <a:tcPr marT="34290" marB="34290"/>
                </a:tc>
                <a:tc>
                  <a:txBody>
                    <a:bodyPr/>
                    <a:lstStyle/>
                    <a:p>
                      <a:r>
                        <a:rPr lang="en-GB" sz="700" dirty="0" smtClean="0"/>
                        <a:t>To</a:t>
                      </a:r>
                      <a:r>
                        <a:rPr lang="en-GB" sz="700" baseline="0" dirty="0" smtClean="0"/>
                        <a:t> perform the same basic functionality as the IR Remote but more basically</a:t>
                      </a:r>
                      <a:endParaRPr lang="en-GB" sz="700" dirty="0"/>
                    </a:p>
                  </a:txBody>
                  <a:tcPr marT="34290" marB="34290"/>
                </a:tc>
                <a:tc>
                  <a:txBody>
                    <a:bodyPr/>
                    <a:lstStyle/>
                    <a:p>
                      <a:r>
                        <a:rPr lang="en-GB" sz="700" dirty="0" smtClean="0"/>
                        <a:t>To be the</a:t>
                      </a:r>
                      <a:r>
                        <a:rPr lang="en-GB" sz="700" baseline="0" dirty="0" smtClean="0"/>
                        <a:t> main input for the unit to control and setup the unit. To switch between display modes and patterns and setup information such as DMX address</a:t>
                      </a:r>
                      <a:endParaRPr lang="en-GB" sz="700" dirty="0"/>
                    </a:p>
                  </a:txBody>
                  <a:tcPr marT="34290" marB="34290"/>
                </a:tc>
                <a:tc>
                  <a:txBody>
                    <a:bodyPr/>
                    <a:lstStyle/>
                    <a:p>
                      <a:r>
                        <a:rPr lang="en-GB" sz="700" dirty="0" smtClean="0"/>
                        <a:t>A standard protocol</a:t>
                      </a:r>
                      <a:r>
                        <a:rPr lang="en-GB" sz="700" baseline="0" dirty="0" smtClean="0"/>
                        <a:t> using XLR connectors which transfers data using RS485 which is common in the lighting industry. It will be used to perform the functionality of the IR remote, remotely</a:t>
                      </a:r>
                      <a:endParaRPr lang="en-GB" sz="700" dirty="0"/>
                    </a:p>
                  </a:txBody>
                  <a:tcPr marT="34290" marB="34290"/>
                </a:tc>
                <a:tc>
                  <a:txBody>
                    <a:bodyPr/>
                    <a:lstStyle/>
                    <a:p>
                      <a:r>
                        <a:rPr lang="en-GB" sz="700" dirty="0" smtClean="0"/>
                        <a:t>A protocol</a:t>
                      </a:r>
                      <a:r>
                        <a:rPr lang="en-GB" sz="700" baseline="0" dirty="0" smtClean="0"/>
                        <a:t> use for controlling large LED matrices with a computer over serial.</a:t>
                      </a:r>
                    </a:p>
                    <a:p>
                      <a:r>
                        <a:rPr lang="en-GB" sz="700" baseline="0" dirty="0" smtClean="0"/>
                        <a:t>This will be used for the LED panels to be used as a screen to display stuff</a:t>
                      </a:r>
                      <a:endParaRPr lang="en-GB" sz="700" dirty="0"/>
                    </a:p>
                  </a:txBody>
                  <a:tcPr marT="34290" marB="34290"/>
                </a:tc>
                <a:tc>
                  <a:txBody>
                    <a:bodyPr/>
                    <a:lstStyle/>
                    <a:p>
                      <a:r>
                        <a:rPr lang="en-GB" sz="700" dirty="0" smtClean="0"/>
                        <a:t>To switch</a:t>
                      </a:r>
                      <a:r>
                        <a:rPr lang="en-GB" sz="700" baseline="0" dirty="0" smtClean="0"/>
                        <a:t> between DMX, Glediator and IR Remote modes</a:t>
                      </a:r>
                      <a:endParaRPr lang="en-GB" sz="700" dirty="0"/>
                    </a:p>
                  </a:txBody>
                  <a:tcPr marT="34290" marB="34290"/>
                </a:tc>
              </a:tr>
              <a:tr h="685800">
                <a:tc>
                  <a:txBody>
                    <a:bodyPr/>
                    <a:lstStyle/>
                    <a:p>
                      <a:r>
                        <a:rPr lang="en-GB" sz="800" dirty="0" smtClean="0"/>
                        <a:t>Advantages</a:t>
                      </a:r>
                      <a:endParaRPr lang="en-GB" sz="800" dirty="0"/>
                    </a:p>
                  </a:txBody>
                  <a:tcPr marT="34290" marB="34290"/>
                </a:tc>
                <a:tc>
                  <a:txBody>
                    <a:bodyPr/>
                    <a:lstStyle/>
                    <a:p>
                      <a:r>
                        <a:rPr lang="en-GB" sz="700" dirty="0" smtClean="0"/>
                        <a:t>Simple</a:t>
                      </a:r>
                      <a:endParaRPr lang="en-GB" sz="700" baseline="0" dirty="0" smtClean="0"/>
                    </a:p>
                    <a:p>
                      <a:r>
                        <a:rPr lang="en-GB" sz="700" baseline="0" dirty="0" smtClean="0"/>
                        <a:t>Easy to understand</a:t>
                      </a:r>
                    </a:p>
                    <a:p>
                      <a:r>
                        <a:rPr lang="en-GB" sz="700" baseline="0" dirty="0" smtClean="0"/>
                        <a:t>Low-cost</a:t>
                      </a:r>
                    </a:p>
                    <a:p>
                      <a:endParaRPr lang="en-GB" sz="700" dirty="0"/>
                    </a:p>
                  </a:txBody>
                  <a:tcPr marT="34290" marB="34290"/>
                </a:tc>
                <a:tc>
                  <a:txBody>
                    <a:bodyPr/>
                    <a:lstStyle/>
                    <a:p>
                      <a:r>
                        <a:rPr lang="en-GB" sz="700" dirty="0" smtClean="0"/>
                        <a:t>Simple</a:t>
                      </a:r>
                      <a:endParaRPr lang="en-GB" sz="700" baseline="0" dirty="0" smtClean="0"/>
                    </a:p>
                    <a:p>
                      <a:r>
                        <a:rPr lang="en-GB" sz="700" baseline="0" dirty="0" smtClean="0"/>
                        <a:t>Wireless</a:t>
                      </a:r>
                    </a:p>
                    <a:p>
                      <a:r>
                        <a:rPr lang="en-GB" sz="700" baseline="0" dirty="0" smtClean="0"/>
                        <a:t>Cheap</a:t>
                      </a:r>
                    </a:p>
                    <a:p>
                      <a:r>
                        <a:rPr lang="en-GB" sz="700" baseline="0" dirty="0" smtClean="0"/>
                        <a:t>Allows unit to be hard to get to but easy to control</a:t>
                      </a:r>
                      <a:endParaRPr lang="en-GB" sz="700" dirty="0"/>
                    </a:p>
                  </a:txBody>
                  <a:tcPr marT="34290" marB="34290"/>
                </a:tc>
                <a:tc>
                  <a:txBody>
                    <a:bodyPr/>
                    <a:lstStyle/>
                    <a:p>
                      <a:r>
                        <a:rPr lang="en-GB" sz="700" dirty="0" smtClean="0"/>
                        <a:t>Industry</a:t>
                      </a:r>
                      <a:r>
                        <a:rPr lang="en-GB" sz="700" baseline="0" dirty="0" smtClean="0"/>
                        <a:t> standard</a:t>
                      </a:r>
                    </a:p>
                    <a:p>
                      <a:r>
                        <a:rPr lang="en-GB" sz="700" baseline="0" dirty="0" smtClean="0"/>
                        <a:t>Compatible with large lighting systems</a:t>
                      </a:r>
                    </a:p>
                    <a:p>
                      <a:endParaRPr lang="en-GB" sz="700" dirty="0"/>
                    </a:p>
                  </a:txBody>
                  <a:tcPr marT="34290" marB="34290"/>
                </a:tc>
                <a:tc>
                  <a:txBody>
                    <a:bodyPr/>
                    <a:lstStyle/>
                    <a:p>
                      <a:r>
                        <a:rPr lang="en-GB" sz="700" dirty="0" smtClean="0"/>
                        <a:t>Helpful</a:t>
                      </a:r>
                    </a:p>
                    <a:p>
                      <a:r>
                        <a:rPr lang="en-GB" sz="700" dirty="0" smtClean="0"/>
                        <a:t>Allow control of the unit for each</a:t>
                      </a:r>
                      <a:r>
                        <a:rPr lang="en-GB" sz="700" baseline="0" dirty="0" smtClean="0"/>
                        <a:t> pixel individually</a:t>
                      </a:r>
                    </a:p>
                    <a:p>
                      <a:r>
                        <a:rPr lang="en-GB" sz="700" baseline="0" dirty="0" smtClean="0"/>
                        <a:t>Easy to implement</a:t>
                      </a:r>
                    </a:p>
                    <a:p>
                      <a:r>
                        <a:rPr lang="en-GB" sz="700" baseline="0" dirty="0" smtClean="0"/>
                        <a:t>Cheap</a:t>
                      </a:r>
                    </a:p>
                  </a:txBody>
                  <a:tcPr marT="34290" marB="34290"/>
                </a:tc>
                <a:tc>
                  <a:txBody>
                    <a:bodyPr/>
                    <a:lstStyle/>
                    <a:p>
                      <a:r>
                        <a:rPr lang="en-GB" sz="700" dirty="0" smtClean="0"/>
                        <a:t>Easy</a:t>
                      </a:r>
                      <a:r>
                        <a:rPr lang="en-GB" sz="700" baseline="0" dirty="0" smtClean="0"/>
                        <a:t> to understand</a:t>
                      </a:r>
                    </a:p>
                    <a:p>
                      <a:r>
                        <a:rPr lang="en-GB" sz="700" baseline="0" dirty="0" smtClean="0"/>
                        <a:t>Hard switch keeps state between reboots</a:t>
                      </a:r>
                    </a:p>
                    <a:p>
                      <a:r>
                        <a:rPr lang="en-GB" sz="700" baseline="0" dirty="0" smtClean="0"/>
                        <a:t>No remote needed</a:t>
                      </a:r>
                      <a:endParaRPr lang="en-GB" sz="700" dirty="0"/>
                    </a:p>
                  </a:txBody>
                  <a:tcPr marT="34290" marB="34290"/>
                </a:tc>
              </a:tr>
              <a:tr h="371460">
                <a:tc>
                  <a:txBody>
                    <a:bodyPr/>
                    <a:lstStyle/>
                    <a:p>
                      <a:r>
                        <a:rPr lang="en-GB" sz="800" dirty="0" smtClean="0"/>
                        <a:t>Disadvantages</a:t>
                      </a:r>
                      <a:endParaRPr lang="en-GB" sz="800" dirty="0"/>
                    </a:p>
                  </a:txBody>
                  <a:tcPr marT="34290" marB="34290"/>
                </a:tc>
                <a:tc>
                  <a:txBody>
                    <a:bodyPr/>
                    <a:lstStyle/>
                    <a:p>
                      <a:r>
                        <a:rPr lang="en-GB" sz="700" baseline="0" dirty="0" smtClean="0"/>
                        <a:t>Requires space</a:t>
                      </a:r>
                    </a:p>
                    <a:p>
                      <a:r>
                        <a:rPr lang="en-GB" sz="700" baseline="0" dirty="0" smtClean="0"/>
                        <a:t>Large</a:t>
                      </a:r>
                    </a:p>
                    <a:p>
                      <a:r>
                        <a:rPr lang="en-GB" sz="700" baseline="0" dirty="0" smtClean="0"/>
                        <a:t>Very basic</a:t>
                      </a:r>
                    </a:p>
                    <a:p>
                      <a:endParaRPr lang="en-GB" sz="700" baseline="0" dirty="0" smtClean="0"/>
                    </a:p>
                  </a:txBody>
                  <a:tcPr marT="34290" marB="34290"/>
                </a:tc>
                <a:tc>
                  <a:txBody>
                    <a:bodyPr/>
                    <a:lstStyle/>
                    <a:p>
                      <a:r>
                        <a:rPr lang="en-GB" sz="700" dirty="0" smtClean="0"/>
                        <a:t>Needs</a:t>
                      </a:r>
                      <a:r>
                        <a:rPr lang="en-GB" sz="700" baseline="0" dirty="0" smtClean="0"/>
                        <a:t> batteries</a:t>
                      </a:r>
                    </a:p>
                    <a:p>
                      <a:r>
                        <a:rPr lang="en-GB" sz="700" baseline="0" dirty="0" smtClean="0"/>
                        <a:t>Easy to lose</a:t>
                      </a:r>
                      <a:endParaRPr lang="en-GB" sz="700" dirty="0"/>
                    </a:p>
                  </a:txBody>
                  <a:tcPr marT="34290" marB="34290"/>
                </a:tc>
                <a:tc>
                  <a:txBody>
                    <a:bodyPr/>
                    <a:lstStyle/>
                    <a:p>
                      <a:r>
                        <a:rPr lang="en-GB" sz="700" dirty="0" smtClean="0"/>
                        <a:t>Large connectors</a:t>
                      </a:r>
                      <a:endParaRPr lang="en-GB" sz="700" dirty="0"/>
                    </a:p>
                  </a:txBody>
                  <a:tcPr marT="34290" marB="34290"/>
                </a:tc>
                <a:tc>
                  <a:txBody>
                    <a:bodyPr/>
                    <a:lstStyle/>
                    <a:p>
                      <a:r>
                        <a:rPr lang="en-GB" sz="700" dirty="0" smtClean="0"/>
                        <a:t>Easy to damage</a:t>
                      </a:r>
                    </a:p>
                  </a:txBody>
                  <a:tcPr marT="34290" marB="34290"/>
                </a:tc>
                <a:tc>
                  <a:txBody>
                    <a:bodyPr/>
                    <a:lstStyle/>
                    <a:p>
                      <a:r>
                        <a:rPr lang="en-GB" sz="700" dirty="0" smtClean="0"/>
                        <a:t>Hard</a:t>
                      </a:r>
                      <a:r>
                        <a:rPr lang="en-GB" sz="700" baseline="0" dirty="0" smtClean="0"/>
                        <a:t> to access as it would be on the back of the unit</a:t>
                      </a:r>
                      <a:endParaRPr lang="en-GB" sz="700" dirty="0" smtClean="0"/>
                    </a:p>
                  </a:txBody>
                  <a:tcPr marT="34290" marB="34290"/>
                </a:tc>
              </a:tr>
              <a:tr h="713758">
                <a:tc>
                  <a:txBody>
                    <a:bodyPr/>
                    <a:lstStyle/>
                    <a:p>
                      <a:r>
                        <a:rPr lang="en-GB" sz="800" dirty="0" smtClean="0"/>
                        <a:t>Will I use it</a:t>
                      </a:r>
                    </a:p>
                  </a:txBody>
                  <a:tcPr marT="34290" marB="34290"/>
                </a:tc>
                <a:tc>
                  <a:txBody>
                    <a:bodyPr/>
                    <a:lstStyle/>
                    <a:p>
                      <a:r>
                        <a:rPr lang="en-GB" sz="700" dirty="0" smtClean="0"/>
                        <a:t>No because</a:t>
                      </a:r>
                      <a:r>
                        <a:rPr lang="en-GB" sz="700" baseline="0" dirty="0" smtClean="0"/>
                        <a:t> there will need to be a lot of buttons to manage the device</a:t>
                      </a:r>
                      <a:endParaRPr lang="en-GB" sz="700" dirty="0"/>
                    </a:p>
                  </a:txBody>
                  <a:tcPr marT="34290" marB="34290"/>
                </a:tc>
                <a:tc>
                  <a:txBody>
                    <a:bodyPr/>
                    <a:lstStyle/>
                    <a:p>
                      <a:r>
                        <a:rPr lang="en-GB" sz="700" dirty="0" smtClean="0"/>
                        <a:t>Yes it will be the main input</a:t>
                      </a:r>
                      <a:r>
                        <a:rPr lang="en-GB" sz="700" baseline="0" dirty="0" smtClean="0"/>
                        <a:t> device for the unit as it will be used for all configuration of the unit and selecting modes</a:t>
                      </a:r>
                      <a:endParaRPr lang="en-GB" sz="700" dirty="0"/>
                    </a:p>
                  </a:txBody>
                  <a:tcPr marT="34290" marB="34290"/>
                </a:tc>
                <a:tc>
                  <a:txBody>
                    <a:bodyPr/>
                    <a:lstStyle/>
                    <a:p>
                      <a:r>
                        <a:rPr lang="en-GB" sz="700" dirty="0" smtClean="0"/>
                        <a:t>Yes it will be used to preform</a:t>
                      </a:r>
                      <a:r>
                        <a:rPr lang="en-GB" sz="700" baseline="0" dirty="0" smtClean="0"/>
                        <a:t> the basic functionality of the remote for use with lighting systems</a:t>
                      </a:r>
                      <a:endParaRPr lang="en-GB" sz="700" dirty="0"/>
                    </a:p>
                  </a:txBody>
                  <a:tcPr marT="34290" marB="34290"/>
                </a:tc>
                <a:tc>
                  <a:txBody>
                    <a:bodyPr/>
                    <a:lstStyle/>
                    <a:p>
                      <a:r>
                        <a:rPr lang="en-GB" sz="700" dirty="0" smtClean="0"/>
                        <a:t>Yes as it allows</a:t>
                      </a:r>
                      <a:r>
                        <a:rPr lang="en-GB" sz="700" baseline="0" dirty="0" smtClean="0"/>
                        <a:t> the LED panels to be controlled by an external computer so the user will able to display whatever they want</a:t>
                      </a:r>
                      <a:endParaRPr lang="en-GB" sz="700" dirty="0"/>
                    </a:p>
                  </a:txBody>
                  <a:tcPr marT="34290" marB="34290"/>
                </a:tc>
                <a:tc>
                  <a:txBody>
                    <a:bodyPr/>
                    <a:lstStyle/>
                    <a:p>
                      <a:r>
                        <a:rPr lang="en-GB" sz="700" dirty="0" smtClean="0"/>
                        <a:t>Yes as</a:t>
                      </a:r>
                      <a:r>
                        <a:rPr lang="en-GB" sz="700" baseline="0" dirty="0" smtClean="0"/>
                        <a:t> you usually would just set the mode and leave the device in that mode</a:t>
                      </a:r>
                      <a:endParaRPr lang="en-GB" sz="700" dirty="0"/>
                    </a:p>
                  </a:txBody>
                  <a:tcPr marT="34290" marB="34290"/>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4154988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Audio Inputs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696102932"/>
              </p:ext>
            </p:extLst>
          </p:nvPr>
        </p:nvGraphicFramePr>
        <p:xfrm>
          <a:off x="1043608" y="1480492"/>
          <a:ext cx="7169348" cy="3179490"/>
        </p:xfrm>
        <a:graphic>
          <a:graphicData uri="http://schemas.openxmlformats.org/drawingml/2006/table">
            <a:tbl>
              <a:tblPr firstRow="1" bandRow="1">
                <a:tableStyleId>{5C22544A-7EE6-4342-B048-85BDC9FD1C3A}</a:tableStyleId>
              </a:tblPr>
              <a:tblGrid>
                <a:gridCol w="1792337"/>
                <a:gridCol w="1792337"/>
                <a:gridCol w="1792337"/>
                <a:gridCol w="1792337"/>
              </a:tblGrid>
              <a:tr h="371178">
                <a:tc>
                  <a:txBody>
                    <a:bodyPr/>
                    <a:lstStyle/>
                    <a:p>
                      <a:r>
                        <a:rPr lang="en-GB" sz="1100" dirty="0" smtClean="0"/>
                        <a:t>Product</a:t>
                      </a:r>
                      <a:endParaRPr lang="en-GB" sz="1100" dirty="0"/>
                    </a:p>
                  </a:txBody>
                  <a:tcPr marT="34290" marB="34290"/>
                </a:tc>
                <a:tc>
                  <a:txBody>
                    <a:bodyPr/>
                    <a:lstStyle/>
                    <a:p>
                      <a:r>
                        <a:rPr lang="en-GB" sz="1100" dirty="0" smtClean="0"/>
                        <a:t>Auxiliary</a:t>
                      </a:r>
                      <a:r>
                        <a:rPr lang="en-GB" sz="1100" baseline="0" dirty="0" smtClean="0"/>
                        <a:t> port</a:t>
                      </a:r>
                      <a:endParaRPr lang="en-GB" sz="900" dirty="0"/>
                    </a:p>
                  </a:txBody>
                  <a:tcPr marT="34290" marB="34290"/>
                </a:tc>
                <a:tc>
                  <a:txBody>
                    <a:bodyPr/>
                    <a:lstStyle/>
                    <a:p>
                      <a:r>
                        <a:rPr lang="en-GB" sz="900" dirty="0" smtClean="0"/>
                        <a:t>Microphone</a:t>
                      </a:r>
                      <a:endParaRPr lang="en-GB" sz="900" dirty="0"/>
                    </a:p>
                  </a:txBody>
                  <a:tcPr marT="34290" marB="34290"/>
                </a:tc>
                <a:tc>
                  <a:txBody>
                    <a:bodyPr/>
                    <a:lstStyle/>
                    <a:p>
                      <a:r>
                        <a:rPr lang="en-GB" sz="1100" dirty="0" smtClean="0"/>
                        <a:t>Internal</a:t>
                      </a:r>
                      <a:r>
                        <a:rPr lang="en-GB" sz="1100" baseline="0" dirty="0" smtClean="0"/>
                        <a:t> MP3 Player</a:t>
                      </a:r>
                      <a:endParaRPr lang="en-GB" sz="1100" dirty="0"/>
                    </a:p>
                  </a:txBody>
                  <a:tcPr marT="34290" marB="34290"/>
                </a:tc>
              </a:tr>
              <a:tr h="432048">
                <a:tc>
                  <a:txBody>
                    <a:bodyPr/>
                    <a:lstStyle/>
                    <a:p>
                      <a:r>
                        <a:rPr lang="en-GB" sz="800" dirty="0" smtClean="0"/>
                        <a:t>Use in product</a:t>
                      </a:r>
                      <a:endParaRPr lang="en-GB" sz="800" dirty="0"/>
                    </a:p>
                  </a:txBody>
                  <a:tcPr marT="34290" marB="34290"/>
                </a:tc>
                <a:tc>
                  <a:txBody>
                    <a:bodyPr/>
                    <a:lstStyle/>
                    <a:p>
                      <a:r>
                        <a:rPr lang="en-GB" sz="700" dirty="0" smtClean="0"/>
                        <a:t>To</a:t>
                      </a:r>
                      <a:r>
                        <a:rPr lang="en-GB" sz="700" baseline="0" dirty="0" smtClean="0"/>
                        <a:t> input audio from a standard 3.5mm stereo audio connector</a:t>
                      </a:r>
                      <a:endParaRPr lang="en-GB" sz="700" dirty="0"/>
                    </a:p>
                  </a:txBody>
                  <a:tcPr marT="34290" marB="34290"/>
                </a:tc>
                <a:tc>
                  <a:txBody>
                    <a:bodyPr/>
                    <a:lstStyle/>
                    <a:p>
                      <a:r>
                        <a:rPr lang="en-GB" sz="700" dirty="0" smtClean="0"/>
                        <a:t>To allow the unit to be used by</a:t>
                      </a:r>
                      <a:r>
                        <a:rPr lang="en-GB" sz="700" baseline="0" dirty="0" smtClean="0"/>
                        <a:t> picking up ambient sound and not requiring audio cables</a:t>
                      </a:r>
                      <a:endParaRPr lang="en-GB" sz="700" dirty="0"/>
                    </a:p>
                  </a:txBody>
                  <a:tcPr marT="34290" marB="34290"/>
                </a:tc>
                <a:tc>
                  <a:txBody>
                    <a:bodyPr/>
                    <a:lstStyle/>
                    <a:p>
                      <a:r>
                        <a:rPr lang="en-GB" sz="700" dirty="0" smtClean="0"/>
                        <a:t>To allow music</a:t>
                      </a:r>
                      <a:r>
                        <a:rPr lang="en-GB" sz="700" baseline="0" dirty="0" smtClean="0"/>
                        <a:t> to be played from removable media e.g. SD card/USB drive</a:t>
                      </a:r>
                      <a:endParaRPr lang="en-GB" sz="700" dirty="0"/>
                    </a:p>
                  </a:txBody>
                  <a:tcPr marT="34290" marB="34290"/>
                </a:tc>
              </a:tr>
              <a:tr h="665814">
                <a:tc>
                  <a:txBody>
                    <a:bodyPr/>
                    <a:lstStyle/>
                    <a:p>
                      <a:r>
                        <a:rPr lang="en-GB" sz="800" dirty="0" smtClean="0"/>
                        <a:t>Advantages</a:t>
                      </a:r>
                      <a:endParaRPr lang="en-GB" sz="800" dirty="0"/>
                    </a:p>
                  </a:txBody>
                  <a:tcPr marT="34290" marB="34290"/>
                </a:tc>
                <a:tc>
                  <a:txBody>
                    <a:bodyPr/>
                    <a:lstStyle/>
                    <a:p>
                      <a:r>
                        <a:rPr lang="en-GB" sz="700" dirty="0" smtClean="0"/>
                        <a:t>Simple</a:t>
                      </a:r>
                      <a:endParaRPr lang="en-GB" sz="700" baseline="0" dirty="0" smtClean="0"/>
                    </a:p>
                    <a:p>
                      <a:r>
                        <a:rPr lang="en-GB" sz="700" baseline="0" dirty="0" smtClean="0"/>
                        <a:t>Commonly Used Standard</a:t>
                      </a:r>
                    </a:p>
                    <a:p>
                      <a:r>
                        <a:rPr lang="en-GB" sz="700" baseline="0" dirty="0" smtClean="0"/>
                        <a:t>Most people have one</a:t>
                      </a:r>
                    </a:p>
                    <a:p>
                      <a:r>
                        <a:rPr lang="en-GB" sz="700" dirty="0" smtClean="0"/>
                        <a:t>Cheap</a:t>
                      </a:r>
                      <a:endParaRPr lang="en-GB" sz="700" dirty="0"/>
                    </a:p>
                  </a:txBody>
                  <a:tcPr marT="34290" marB="34290"/>
                </a:tc>
                <a:tc>
                  <a:txBody>
                    <a:bodyPr/>
                    <a:lstStyle/>
                    <a:p>
                      <a:r>
                        <a:rPr lang="en-GB" sz="700" dirty="0" smtClean="0"/>
                        <a:t>Simple </a:t>
                      </a:r>
                    </a:p>
                    <a:p>
                      <a:r>
                        <a:rPr lang="en-GB" sz="700" dirty="0" smtClean="0"/>
                        <a:t>Cheap</a:t>
                      </a:r>
                      <a:endParaRPr lang="en-GB" sz="700" baseline="0" dirty="0" smtClean="0"/>
                    </a:p>
                    <a:p>
                      <a:r>
                        <a:rPr lang="en-GB" sz="700" baseline="0" dirty="0" smtClean="0"/>
                        <a:t>Allows the unit to be used without any external cables – just a power cord</a:t>
                      </a:r>
                      <a:endParaRPr lang="en-GB" sz="700" dirty="0"/>
                    </a:p>
                  </a:txBody>
                  <a:tcPr marT="34290" marB="34290"/>
                </a:tc>
                <a:tc>
                  <a:txBody>
                    <a:bodyPr/>
                    <a:lstStyle/>
                    <a:p>
                      <a:r>
                        <a:rPr lang="en-GB" sz="700" dirty="0" smtClean="0"/>
                        <a:t>Allows</a:t>
                      </a:r>
                      <a:r>
                        <a:rPr lang="en-GB" sz="700" baseline="0" dirty="0" smtClean="0"/>
                        <a:t> unit to play music without any external devices</a:t>
                      </a:r>
                      <a:endParaRPr lang="en-GB" sz="700" dirty="0"/>
                    </a:p>
                  </a:txBody>
                  <a:tcPr marT="34290" marB="34290"/>
                </a:tc>
              </a:tr>
              <a:tr h="990370">
                <a:tc>
                  <a:txBody>
                    <a:bodyPr/>
                    <a:lstStyle/>
                    <a:p>
                      <a:r>
                        <a:rPr lang="en-GB" sz="800" dirty="0" smtClean="0"/>
                        <a:t>Disadvantages</a:t>
                      </a:r>
                      <a:endParaRPr lang="en-GB" sz="800" dirty="0"/>
                    </a:p>
                  </a:txBody>
                  <a:tcPr marT="34290" marB="34290"/>
                </a:tc>
                <a:tc>
                  <a:txBody>
                    <a:bodyPr/>
                    <a:lstStyle/>
                    <a:p>
                      <a:r>
                        <a:rPr lang="en-GB" sz="700" baseline="0" dirty="0" smtClean="0"/>
                        <a:t>Requires an audio cable to be plugged into the unit</a:t>
                      </a:r>
                    </a:p>
                  </a:txBody>
                  <a:tcPr marT="34290" marB="34290"/>
                </a:tc>
                <a:tc>
                  <a:txBody>
                    <a:bodyPr/>
                    <a:lstStyle/>
                    <a:p>
                      <a:r>
                        <a:rPr lang="en-GB" sz="700" dirty="0" smtClean="0"/>
                        <a:t>Picks</a:t>
                      </a:r>
                      <a:r>
                        <a:rPr lang="en-GB" sz="700" baseline="0" dirty="0" smtClean="0"/>
                        <a:t> up ambient noise</a:t>
                      </a:r>
                    </a:p>
                    <a:p>
                      <a:r>
                        <a:rPr lang="en-GB" sz="700" baseline="0" dirty="0" smtClean="0"/>
                        <a:t>Low quality</a:t>
                      </a:r>
                      <a:br>
                        <a:rPr lang="en-GB" sz="700" baseline="0" dirty="0" smtClean="0"/>
                      </a:br>
                      <a:r>
                        <a:rPr lang="en-GB" sz="700" baseline="0" dirty="0" smtClean="0"/>
                        <a:t>Muffled as it will be inside the unit</a:t>
                      </a:r>
                      <a:endParaRPr lang="en-GB" sz="700" dirty="0"/>
                    </a:p>
                  </a:txBody>
                  <a:tcPr marT="34290" marB="34290"/>
                </a:tc>
                <a:tc>
                  <a:txBody>
                    <a:bodyPr/>
                    <a:lstStyle/>
                    <a:p>
                      <a:r>
                        <a:rPr lang="en-GB" sz="700" dirty="0" smtClean="0"/>
                        <a:t>The</a:t>
                      </a:r>
                      <a:r>
                        <a:rPr lang="en-GB" sz="700" baseline="0" dirty="0" smtClean="0"/>
                        <a:t> would have to be no screen and wherever it is mounted it would look out of place</a:t>
                      </a:r>
                    </a:p>
                    <a:p>
                      <a:r>
                        <a:rPr lang="en-GB" sz="700" baseline="0" dirty="0" smtClean="0"/>
                        <a:t>Hard to use</a:t>
                      </a:r>
                    </a:p>
                    <a:p>
                      <a:r>
                        <a:rPr lang="en-GB" sz="700" baseline="0" dirty="0" smtClean="0"/>
                        <a:t>No one really used them any more they just use their phones</a:t>
                      </a:r>
                    </a:p>
                    <a:p>
                      <a:r>
                        <a:rPr lang="en-GB" sz="700" baseline="0" dirty="0" smtClean="0"/>
                        <a:t>An external amplifier would be needed</a:t>
                      </a:r>
                      <a:endParaRPr lang="en-GB" sz="700" dirty="0"/>
                    </a:p>
                  </a:txBody>
                  <a:tcPr marT="34290" marB="34290"/>
                </a:tc>
              </a:tr>
              <a:tr h="720080">
                <a:tc>
                  <a:txBody>
                    <a:bodyPr/>
                    <a:lstStyle/>
                    <a:p>
                      <a:r>
                        <a:rPr lang="en-GB" sz="800" dirty="0" smtClean="0"/>
                        <a:t>Will I use it</a:t>
                      </a:r>
                    </a:p>
                  </a:txBody>
                  <a:tcPr marT="34290" marB="34290"/>
                </a:tc>
                <a:tc>
                  <a:txBody>
                    <a:bodyPr/>
                    <a:lstStyle/>
                    <a:p>
                      <a:r>
                        <a:rPr lang="en-GB" sz="700" dirty="0" smtClean="0"/>
                        <a:t>Yes because it would offer</a:t>
                      </a:r>
                      <a:r>
                        <a:rPr lang="en-GB" sz="700" baseline="0" dirty="0" smtClean="0"/>
                        <a:t> higher quality than the Microphone, it would also have a pass-through socket to allow it to pass the audio in to an amplifier</a:t>
                      </a:r>
                      <a:endParaRPr lang="en-GB" sz="700" dirty="0"/>
                    </a:p>
                  </a:txBody>
                  <a:tcPr marT="34290" marB="34290"/>
                </a:tc>
                <a:tc>
                  <a:txBody>
                    <a:bodyPr/>
                    <a:lstStyle/>
                    <a:p>
                      <a:r>
                        <a:rPr lang="en-GB" sz="700" dirty="0" smtClean="0"/>
                        <a:t>Yes because it will</a:t>
                      </a:r>
                      <a:r>
                        <a:rPr lang="en-GB" sz="700" baseline="0" dirty="0" smtClean="0"/>
                        <a:t> make the unit be able to function without needing any audio cables  so it can be place far away from the amplifier and if it still had sound it would be able to function</a:t>
                      </a:r>
                      <a:endParaRPr lang="en-GB" sz="700" dirty="0"/>
                    </a:p>
                  </a:txBody>
                  <a:tcPr marT="34290" marB="34290"/>
                </a:tc>
                <a:tc>
                  <a:txBody>
                    <a:bodyPr/>
                    <a:lstStyle/>
                    <a:p>
                      <a:r>
                        <a:rPr lang="en-GB" sz="700" dirty="0" smtClean="0"/>
                        <a:t>No</a:t>
                      </a:r>
                      <a:r>
                        <a:rPr lang="en-GB" sz="700" baseline="0" dirty="0" smtClean="0"/>
                        <a:t> because you would need an external amplifier anyway so it would be pointless as you could connect any device to the AUX port instead and no one uses them anymore</a:t>
                      </a:r>
                      <a:endParaRPr lang="en-GB" sz="700" dirty="0"/>
                    </a:p>
                  </a:txBody>
                  <a:tcPr marT="34290" marB="34290"/>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4154988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Processing</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2681322212"/>
              </p:ext>
            </p:extLst>
          </p:nvPr>
        </p:nvGraphicFramePr>
        <p:xfrm>
          <a:off x="1115616" y="1306016"/>
          <a:ext cx="7025332" cy="3497982"/>
        </p:xfrm>
        <a:graphic>
          <a:graphicData uri="http://schemas.openxmlformats.org/drawingml/2006/table">
            <a:tbl>
              <a:tblPr firstRow="1" bandRow="1">
                <a:tableStyleId>{5C22544A-7EE6-4342-B048-85BDC9FD1C3A}</a:tableStyleId>
              </a:tblPr>
              <a:tblGrid>
                <a:gridCol w="1756333"/>
                <a:gridCol w="1756333"/>
                <a:gridCol w="1756333"/>
                <a:gridCol w="1756333"/>
              </a:tblGrid>
              <a:tr h="261030">
                <a:tc>
                  <a:txBody>
                    <a:bodyPr/>
                    <a:lstStyle/>
                    <a:p>
                      <a:r>
                        <a:rPr lang="en-GB" sz="1100" dirty="0" smtClean="0"/>
                        <a:t>Product</a:t>
                      </a:r>
                      <a:endParaRPr lang="en-GB" sz="1100" dirty="0"/>
                    </a:p>
                  </a:txBody>
                  <a:tcPr marT="34290" marB="34290"/>
                </a:tc>
                <a:tc>
                  <a:txBody>
                    <a:bodyPr/>
                    <a:lstStyle/>
                    <a:p>
                      <a:r>
                        <a:rPr lang="en-GB" sz="1100" dirty="0" smtClean="0"/>
                        <a:t>PIC Microcontroller</a:t>
                      </a:r>
                      <a:endParaRPr lang="en-GB" sz="900" dirty="0"/>
                    </a:p>
                  </a:txBody>
                  <a:tcPr marT="34290" marB="34290"/>
                </a:tc>
                <a:tc>
                  <a:txBody>
                    <a:bodyPr/>
                    <a:lstStyle/>
                    <a:p>
                      <a:r>
                        <a:rPr lang="en-GB" sz="900" dirty="0" smtClean="0"/>
                        <a:t>ATMEGA Microcontroller</a:t>
                      </a:r>
                      <a:endParaRPr lang="en-GB" sz="900" dirty="0"/>
                    </a:p>
                  </a:txBody>
                  <a:tcPr marT="34290" marB="34290"/>
                </a:tc>
                <a:tc>
                  <a:txBody>
                    <a:bodyPr/>
                    <a:lstStyle/>
                    <a:p>
                      <a:r>
                        <a:rPr lang="en-GB" sz="1100" dirty="0" smtClean="0"/>
                        <a:t>MSGEQ7 IC</a:t>
                      </a:r>
                      <a:endParaRPr lang="en-GB" sz="1100" dirty="0"/>
                    </a:p>
                  </a:txBody>
                  <a:tcPr marT="34290" marB="34290"/>
                </a:tc>
              </a:tr>
              <a:tr h="468052">
                <a:tc>
                  <a:txBody>
                    <a:bodyPr/>
                    <a:lstStyle/>
                    <a:p>
                      <a:r>
                        <a:rPr lang="en-GB" sz="800" dirty="0" smtClean="0"/>
                        <a:t>Use in product</a:t>
                      </a:r>
                      <a:endParaRPr lang="en-GB" sz="800" dirty="0"/>
                    </a:p>
                  </a:txBody>
                  <a:tcPr marT="34290" marB="34290"/>
                </a:tc>
                <a:tc>
                  <a:txBody>
                    <a:bodyPr/>
                    <a:lstStyle/>
                    <a:p>
                      <a:r>
                        <a:rPr lang="en-GB" sz="700" dirty="0" smtClean="0"/>
                        <a:t>To</a:t>
                      </a:r>
                      <a:r>
                        <a:rPr lang="en-GB" sz="700" baseline="0" dirty="0" smtClean="0"/>
                        <a:t> be an alternate main controller of the unit</a:t>
                      </a:r>
                      <a:endParaRPr lang="en-GB" sz="700" dirty="0"/>
                    </a:p>
                  </a:txBody>
                  <a:tcPr marT="34290" marB="34290"/>
                </a:tc>
                <a:tc>
                  <a:txBody>
                    <a:bodyPr/>
                    <a:lstStyle/>
                    <a:p>
                      <a:r>
                        <a:rPr lang="en-GB" sz="700" dirty="0" smtClean="0"/>
                        <a:t>To</a:t>
                      </a:r>
                      <a:r>
                        <a:rPr lang="en-GB" sz="700" baseline="0" dirty="0" smtClean="0"/>
                        <a:t> be the main controller of the unit and deal with controlling the  LED panels and convert the audio to the separate bands via FFT</a:t>
                      </a:r>
                      <a:endParaRPr lang="en-GB" sz="700" dirty="0"/>
                    </a:p>
                  </a:txBody>
                  <a:tcPr marT="34290" marB="34290"/>
                </a:tc>
                <a:tc>
                  <a:txBody>
                    <a:bodyPr/>
                    <a:lstStyle/>
                    <a:p>
                      <a:r>
                        <a:rPr lang="en-GB" sz="700" dirty="0" smtClean="0"/>
                        <a:t>To convert</a:t>
                      </a:r>
                      <a:r>
                        <a:rPr lang="en-GB" sz="700" baseline="0" dirty="0" smtClean="0"/>
                        <a:t> the audio into frequency bands</a:t>
                      </a:r>
                      <a:endParaRPr lang="en-GB" sz="700" dirty="0"/>
                    </a:p>
                  </a:txBody>
                  <a:tcPr marT="34290" marB="34290"/>
                </a:tc>
              </a:tr>
              <a:tr h="666334">
                <a:tc>
                  <a:txBody>
                    <a:bodyPr/>
                    <a:lstStyle/>
                    <a:p>
                      <a:r>
                        <a:rPr lang="en-GB" sz="800" dirty="0" smtClean="0"/>
                        <a:t>Advantages</a:t>
                      </a:r>
                      <a:endParaRPr lang="en-GB" sz="800" dirty="0"/>
                    </a:p>
                  </a:txBody>
                  <a:tcPr marT="34290" marB="34290"/>
                </a:tc>
                <a:tc>
                  <a:txBody>
                    <a:bodyPr/>
                    <a:lstStyle/>
                    <a:p>
                      <a:r>
                        <a:rPr lang="en-GB" sz="700" dirty="0" smtClean="0"/>
                        <a:t>Simple</a:t>
                      </a:r>
                      <a:endParaRPr lang="en-GB" sz="700" baseline="0" dirty="0" smtClean="0"/>
                    </a:p>
                    <a:p>
                      <a:r>
                        <a:rPr lang="en-GB" sz="700" baseline="0" dirty="0" smtClean="0"/>
                        <a:t>Easy to understand</a:t>
                      </a:r>
                    </a:p>
                    <a:p>
                      <a:r>
                        <a:rPr lang="en-GB" sz="700" baseline="0" dirty="0" smtClean="0"/>
                        <a:t>Low-cost</a:t>
                      </a:r>
                    </a:p>
                    <a:p>
                      <a:endParaRPr lang="en-GB" sz="700" baseline="0" dirty="0" smtClean="0"/>
                    </a:p>
                  </a:txBody>
                  <a:tcPr marT="34290" marB="34290"/>
                </a:tc>
                <a:tc>
                  <a:txBody>
                    <a:bodyPr/>
                    <a:lstStyle/>
                    <a:p>
                      <a:r>
                        <a:rPr lang="en-GB" sz="700" dirty="0" smtClean="0"/>
                        <a:t>It has a large</a:t>
                      </a:r>
                      <a:r>
                        <a:rPr lang="en-GB" sz="700" baseline="0" dirty="0" smtClean="0"/>
                        <a:t> amount to SRAM  which is required to control the  LEDS and perform the FFT</a:t>
                      </a:r>
                    </a:p>
                    <a:p>
                      <a:r>
                        <a:rPr lang="en-GB" sz="700" baseline="0" dirty="0" smtClean="0"/>
                        <a:t>Large amount of libraries available</a:t>
                      </a:r>
                    </a:p>
                    <a:p>
                      <a:r>
                        <a:rPr lang="en-GB" sz="700" baseline="0" dirty="0" smtClean="0"/>
                        <a:t>Programmed using C (I have experience in using the language)</a:t>
                      </a:r>
                      <a:endParaRPr lang="en-GB" sz="700" dirty="0"/>
                    </a:p>
                  </a:txBody>
                  <a:tcPr marT="34290" marB="34290"/>
                </a:tc>
                <a:tc>
                  <a:txBody>
                    <a:bodyPr/>
                    <a:lstStyle/>
                    <a:p>
                      <a:r>
                        <a:rPr lang="en-GB" sz="700" dirty="0" smtClean="0"/>
                        <a:t>Simple</a:t>
                      </a:r>
                    </a:p>
                    <a:p>
                      <a:r>
                        <a:rPr lang="en-GB" sz="700" dirty="0" smtClean="0"/>
                        <a:t>No</a:t>
                      </a:r>
                      <a:r>
                        <a:rPr lang="en-GB" sz="700" baseline="0" dirty="0" smtClean="0"/>
                        <a:t> programming needed</a:t>
                      </a:r>
                      <a:endParaRPr lang="en-GB" sz="700" dirty="0" smtClean="0"/>
                    </a:p>
                    <a:p>
                      <a:endParaRPr lang="en-GB" sz="700" dirty="0" smtClean="0"/>
                    </a:p>
                  </a:txBody>
                  <a:tcPr marT="34290" marB="34290"/>
                </a:tc>
              </a:tr>
              <a:tr h="740256">
                <a:tc>
                  <a:txBody>
                    <a:bodyPr/>
                    <a:lstStyle/>
                    <a:p>
                      <a:r>
                        <a:rPr lang="en-GB" sz="800" dirty="0" smtClean="0"/>
                        <a:t>Disadvantages</a:t>
                      </a:r>
                      <a:endParaRPr lang="en-GB" sz="800" dirty="0"/>
                    </a:p>
                  </a:txBody>
                  <a:tcPr marT="34290" marB="34290"/>
                </a:tc>
                <a:tc>
                  <a:txBody>
                    <a:bodyPr/>
                    <a:lstStyle/>
                    <a:p>
                      <a:r>
                        <a:rPr lang="en-GB" sz="700" dirty="0" smtClean="0"/>
                        <a:t>Requires</a:t>
                      </a:r>
                      <a:r>
                        <a:rPr lang="en-GB" sz="700" baseline="0" dirty="0" smtClean="0"/>
                        <a:t> programming</a:t>
                      </a:r>
                    </a:p>
                    <a:p>
                      <a:r>
                        <a:rPr lang="en-GB" sz="700" baseline="0" dirty="0" smtClean="0"/>
                        <a:t>Programmed using basic which is very low level</a:t>
                      </a:r>
                    </a:p>
                    <a:p>
                      <a:r>
                        <a:rPr lang="en-GB" sz="700" baseline="0" dirty="0" smtClean="0"/>
                        <a:t>Not that many libraries available</a:t>
                      </a:r>
                    </a:p>
                    <a:p>
                      <a:r>
                        <a:rPr lang="en-GB" sz="700" baseline="0" dirty="0" smtClean="0"/>
                        <a:t>Low amount of SRAM</a:t>
                      </a:r>
                    </a:p>
                    <a:p>
                      <a:r>
                        <a:rPr lang="en-GB" sz="700" baseline="0" dirty="0" smtClean="0"/>
                        <a:t>Not as fast as the ATMEGA</a:t>
                      </a:r>
                    </a:p>
                  </a:txBody>
                  <a:tcPr marT="34290" marB="34290"/>
                </a:tc>
                <a:tc>
                  <a:txBody>
                    <a:bodyPr/>
                    <a:lstStyle/>
                    <a:p>
                      <a:r>
                        <a:rPr lang="en-GB" sz="700" dirty="0" smtClean="0"/>
                        <a:t>Expensive</a:t>
                      </a:r>
                    </a:p>
                    <a:p>
                      <a:r>
                        <a:rPr lang="en-GB" sz="700" dirty="0" smtClean="0"/>
                        <a:t>Require</a:t>
                      </a:r>
                      <a:r>
                        <a:rPr lang="en-GB" sz="700" baseline="0" dirty="0" smtClean="0"/>
                        <a:t>s programming</a:t>
                      </a:r>
                      <a:endParaRPr lang="en-GB" sz="700" dirty="0"/>
                    </a:p>
                  </a:txBody>
                  <a:tcPr marT="34290" marB="34290"/>
                </a:tc>
                <a:tc>
                  <a:txBody>
                    <a:bodyPr/>
                    <a:lstStyle/>
                    <a:p>
                      <a:r>
                        <a:rPr lang="en-GB" sz="700" dirty="0" smtClean="0"/>
                        <a:t>Only 7 frequency bands</a:t>
                      </a:r>
                    </a:p>
                    <a:p>
                      <a:r>
                        <a:rPr lang="en-GB" sz="700" dirty="0" smtClean="0"/>
                        <a:t>Cannot</a:t>
                      </a:r>
                      <a:r>
                        <a:rPr lang="en-GB" sz="700" baseline="0" dirty="0" smtClean="0"/>
                        <a:t> directly control the addressable LED panels</a:t>
                      </a:r>
                      <a:endParaRPr lang="en-GB" sz="700" dirty="0"/>
                    </a:p>
                  </a:txBody>
                  <a:tcPr marT="34290" marB="34290"/>
                </a:tc>
              </a:tr>
              <a:tr h="1292736">
                <a:tc>
                  <a:txBody>
                    <a:bodyPr/>
                    <a:lstStyle/>
                    <a:p>
                      <a:r>
                        <a:rPr lang="en-GB" sz="800" dirty="0" smtClean="0"/>
                        <a:t>Will I use it</a:t>
                      </a:r>
                    </a:p>
                  </a:txBody>
                  <a:tcPr marT="34290" marB="34290"/>
                </a:tc>
                <a:tc>
                  <a:txBody>
                    <a:bodyPr/>
                    <a:lstStyle/>
                    <a:p>
                      <a:r>
                        <a:rPr lang="en-GB" sz="700" dirty="0" smtClean="0"/>
                        <a:t>No as I will have to write all</a:t>
                      </a:r>
                      <a:r>
                        <a:rPr lang="en-GB" sz="700" baseline="0" dirty="0" smtClean="0"/>
                        <a:t> of the code from scratch for controlling the LEDs and I do not have experience of programming in PIC BASIC and programming it using a flowchart is too basic for performing complicated functions like I am and also they do not have a large a</a:t>
                      </a:r>
                      <a:endParaRPr lang="en-GB" sz="700" dirty="0"/>
                    </a:p>
                  </a:txBody>
                  <a:tcPr marT="34290" marB="34290"/>
                </a:tc>
                <a:tc>
                  <a:txBody>
                    <a:bodyPr/>
                    <a:lstStyle/>
                    <a:p>
                      <a:r>
                        <a:rPr lang="en-GB" sz="700" dirty="0" smtClean="0"/>
                        <a:t>Yes</a:t>
                      </a:r>
                      <a:r>
                        <a:rPr lang="en-GB" sz="700" baseline="0" dirty="0" smtClean="0"/>
                        <a:t> as the device can perform the FFT needed to convert the audio into digital frequency bands and then directly control the LED panels and it will also be  able to load patterns of an SD card and load them onto the panel. Also it will require less programming as people have made libraries for uses such as FFT and controlling addressable LEDS</a:t>
                      </a:r>
                      <a:endParaRPr lang="en-GB" sz="700" dirty="0"/>
                    </a:p>
                  </a:txBody>
                  <a:tcPr marT="34290" marB="34290"/>
                </a:tc>
                <a:tc>
                  <a:txBody>
                    <a:bodyPr/>
                    <a:lstStyle/>
                    <a:p>
                      <a:r>
                        <a:rPr lang="en-GB" sz="700" dirty="0" smtClean="0"/>
                        <a:t>No as it would</a:t>
                      </a:r>
                      <a:r>
                        <a:rPr lang="en-GB" sz="700" baseline="0" dirty="0" smtClean="0"/>
                        <a:t> require an external  controller to convert the Frequency bands into digital signals and it only have 7 bands which is quite small and it is very basic</a:t>
                      </a:r>
                      <a:endParaRPr lang="en-GB" sz="700" dirty="0"/>
                    </a:p>
                  </a:txBody>
                  <a:tcPr marT="34290" marB="34290"/>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3557745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3097015696"/>
              </p:ext>
            </p:extLst>
          </p:nvPr>
        </p:nvGraphicFramePr>
        <p:xfrm>
          <a:off x="889072" y="1336476"/>
          <a:ext cx="7499352" cy="3467522"/>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443186">
                <a:tc>
                  <a:txBody>
                    <a:bodyPr/>
                    <a:lstStyle/>
                    <a:p>
                      <a:r>
                        <a:rPr lang="en-GB" sz="1100" dirty="0" smtClean="0"/>
                        <a:t>Product</a:t>
                      </a:r>
                      <a:endParaRPr lang="en-GB" sz="1100" dirty="0"/>
                    </a:p>
                  </a:txBody>
                  <a:tcPr marT="34290" marB="34290"/>
                </a:tc>
                <a:tc>
                  <a:txBody>
                    <a:bodyPr/>
                    <a:lstStyle/>
                    <a:p>
                      <a:r>
                        <a:rPr lang="en-GB" sz="1100" dirty="0" smtClean="0"/>
                        <a:t>S</a:t>
                      </a:r>
                      <a:r>
                        <a:rPr lang="en-GB" sz="900" dirty="0" smtClean="0"/>
                        <a:t>tatus LED</a:t>
                      </a:r>
                      <a:endParaRPr lang="en-GB" sz="900" dirty="0"/>
                    </a:p>
                  </a:txBody>
                  <a:tcPr marT="34290" marB="34290"/>
                </a:tc>
                <a:tc>
                  <a:txBody>
                    <a:bodyPr/>
                    <a:lstStyle/>
                    <a:p>
                      <a:r>
                        <a:rPr lang="en-GB" sz="900" dirty="0" smtClean="0"/>
                        <a:t>Addressable LED Panels</a:t>
                      </a:r>
                      <a:endParaRPr lang="en-GB" sz="900" dirty="0"/>
                    </a:p>
                  </a:txBody>
                  <a:tcPr marT="34290" marB="34290"/>
                </a:tc>
                <a:tc>
                  <a:txBody>
                    <a:bodyPr/>
                    <a:lstStyle/>
                    <a:p>
                      <a:r>
                        <a:rPr lang="en-GB" sz="1100" dirty="0" smtClean="0"/>
                        <a:t>Buzzer</a:t>
                      </a:r>
                      <a:endParaRPr lang="en-GB" sz="1100" dirty="0"/>
                    </a:p>
                  </a:txBody>
                  <a:tcPr marT="34290" marB="34290"/>
                </a:tc>
                <a:tc>
                  <a:txBody>
                    <a:bodyPr/>
                    <a:lstStyle/>
                    <a:p>
                      <a:r>
                        <a:rPr lang="en-GB" sz="1100" dirty="0" smtClean="0"/>
                        <a:t>Speaker</a:t>
                      </a:r>
                      <a:endParaRPr lang="en-GB" sz="1100" dirty="0"/>
                    </a:p>
                  </a:txBody>
                  <a:tcPr marT="34290" marB="34290"/>
                </a:tc>
                <a:tc>
                  <a:txBody>
                    <a:bodyPr/>
                    <a:lstStyle/>
                    <a:p>
                      <a:r>
                        <a:rPr lang="en-GB" sz="1100" dirty="0" smtClean="0"/>
                        <a:t>7</a:t>
                      </a:r>
                      <a:r>
                        <a:rPr lang="en-GB" sz="1100" baseline="0" dirty="0" smtClean="0"/>
                        <a:t> Segment Displays</a:t>
                      </a:r>
                      <a:endParaRPr lang="en-GB" sz="1100" dirty="0"/>
                    </a:p>
                  </a:txBody>
                  <a:tcPr marT="34290" marB="34290"/>
                </a:tc>
              </a:tr>
              <a:tr h="864096">
                <a:tc>
                  <a:txBody>
                    <a:bodyPr/>
                    <a:lstStyle/>
                    <a:p>
                      <a:r>
                        <a:rPr lang="en-GB" sz="800" dirty="0" smtClean="0"/>
                        <a:t>Use in product</a:t>
                      </a:r>
                      <a:endParaRPr lang="en-GB" sz="800" dirty="0"/>
                    </a:p>
                  </a:txBody>
                  <a:tcPr marT="34290" marB="34290"/>
                </a:tc>
                <a:tc>
                  <a:txBody>
                    <a:bodyPr/>
                    <a:lstStyle/>
                    <a:p>
                      <a:r>
                        <a:rPr lang="en-GB" sz="700" dirty="0" smtClean="0"/>
                        <a:t>To show basic</a:t>
                      </a:r>
                      <a:r>
                        <a:rPr lang="en-GB" sz="700" baseline="0" dirty="0" smtClean="0"/>
                        <a:t> information such as power and a another LED to show if it is getting and IR signal</a:t>
                      </a:r>
                      <a:endParaRPr lang="en-GB" sz="700" dirty="0"/>
                    </a:p>
                  </a:txBody>
                  <a:tcPr marT="34290" marB="34290"/>
                </a:tc>
                <a:tc>
                  <a:txBody>
                    <a:bodyPr/>
                    <a:lstStyle/>
                    <a:p>
                      <a:r>
                        <a:rPr lang="en-GB" sz="700" dirty="0" smtClean="0"/>
                        <a:t>To be the main out</a:t>
                      </a:r>
                      <a:r>
                        <a:rPr lang="en-GB" sz="700" baseline="0" dirty="0" smtClean="0"/>
                        <a:t>put of the unit to display the audio spectrum like a bar graph with different display modes. It has RGB Leds that are individually controllable</a:t>
                      </a:r>
                      <a:endParaRPr lang="en-GB" sz="700" dirty="0"/>
                    </a:p>
                  </a:txBody>
                  <a:tcPr marT="34290" marB="34290"/>
                </a:tc>
                <a:tc>
                  <a:txBody>
                    <a:bodyPr/>
                    <a:lstStyle/>
                    <a:p>
                      <a:r>
                        <a:rPr lang="en-GB" sz="700" dirty="0" smtClean="0"/>
                        <a:t>To make a sound to</a:t>
                      </a:r>
                      <a:r>
                        <a:rPr lang="en-GB" sz="700" baseline="0" dirty="0" smtClean="0"/>
                        <a:t> indicate statuses such as a missing SD card or receiving a signal from a IR remote</a:t>
                      </a:r>
                      <a:endParaRPr lang="en-GB" sz="700" dirty="0"/>
                    </a:p>
                  </a:txBody>
                  <a:tcPr marT="34290" marB="34290"/>
                </a:tc>
                <a:tc>
                  <a:txBody>
                    <a:bodyPr/>
                    <a:lstStyle/>
                    <a:p>
                      <a:r>
                        <a:rPr lang="en-GB" sz="700" dirty="0" smtClean="0"/>
                        <a:t>To</a:t>
                      </a:r>
                      <a:r>
                        <a:rPr lang="en-GB" sz="700" baseline="0" dirty="0" smtClean="0"/>
                        <a:t> play the audio that the unit is receiving so no external speakers are needed</a:t>
                      </a:r>
                      <a:endParaRPr lang="en-GB" sz="700" dirty="0"/>
                    </a:p>
                  </a:txBody>
                  <a:tcPr marT="34290" marB="34290"/>
                </a:tc>
                <a:tc>
                  <a:txBody>
                    <a:bodyPr/>
                    <a:lstStyle/>
                    <a:p>
                      <a:r>
                        <a:rPr lang="en-GB" sz="700" dirty="0" smtClean="0"/>
                        <a:t>To show the mode the unit is in or other</a:t>
                      </a:r>
                      <a:r>
                        <a:rPr lang="en-GB" sz="700" baseline="0" dirty="0" smtClean="0"/>
                        <a:t> information</a:t>
                      </a:r>
                      <a:endParaRPr lang="en-GB" sz="700" dirty="0"/>
                    </a:p>
                  </a:txBody>
                  <a:tcPr marT="34290" marB="34290"/>
                </a:tc>
              </a:tr>
              <a:tr h="788670">
                <a:tc>
                  <a:txBody>
                    <a:bodyPr/>
                    <a:lstStyle/>
                    <a:p>
                      <a:r>
                        <a:rPr lang="en-GB" sz="800" dirty="0" smtClean="0"/>
                        <a:t>Advantages</a:t>
                      </a:r>
                      <a:endParaRPr lang="en-GB" sz="800" dirty="0"/>
                    </a:p>
                  </a:txBody>
                  <a:tcPr marT="34290" marB="34290"/>
                </a:tc>
                <a:tc>
                  <a:txBody>
                    <a:bodyPr/>
                    <a:lstStyle/>
                    <a:p>
                      <a:r>
                        <a:rPr lang="en-GB" sz="700" dirty="0" smtClean="0"/>
                        <a:t>Simple</a:t>
                      </a:r>
                      <a:endParaRPr lang="en-GB" sz="700" baseline="0" dirty="0" smtClean="0"/>
                    </a:p>
                    <a:p>
                      <a:r>
                        <a:rPr lang="en-GB" sz="700" baseline="0" dirty="0" smtClean="0"/>
                        <a:t>Easy to understand</a:t>
                      </a:r>
                    </a:p>
                    <a:p>
                      <a:r>
                        <a:rPr lang="en-GB" sz="700" baseline="0" dirty="0" smtClean="0"/>
                        <a:t>Low-cost</a:t>
                      </a:r>
                    </a:p>
                    <a:p>
                      <a:r>
                        <a:rPr lang="en-GB" sz="700" baseline="0" dirty="0" smtClean="0"/>
                        <a:t>Easy to read quickly no confusing codes</a:t>
                      </a:r>
                      <a:endParaRPr lang="en-GB" sz="700" dirty="0"/>
                    </a:p>
                  </a:txBody>
                  <a:tcPr marT="34290" marB="34290"/>
                </a:tc>
                <a:tc>
                  <a:txBody>
                    <a:bodyPr/>
                    <a:lstStyle/>
                    <a:p>
                      <a:r>
                        <a:rPr lang="en-GB" sz="700" dirty="0" smtClean="0"/>
                        <a:t>Big</a:t>
                      </a:r>
                    </a:p>
                    <a:p>
                      <a:r>
                        <a:rPr lang="en-GB" sz="700" dirty="0" smtClean="0"/>
                        <a:t>Bold</a:t>
                      </a:r>
                    </a:p>
                    <a:p>
                      <a:r>
                        <a:rPr lang="en-GB" sz="700" dirty="0" smtClean="0"/>
                        <a:t>Large</a:t>
                      </a:r>
                      <a:r>
                        <a:rPr lang="en-GB" sz="700" baseline="0" dirty="0" smtClean="0"/>
                        <a:t> amount of customisation</a:t>
                      </a:r>
                    </a:p>
                    <a:p>
                      <a:r>
                        <a:rPr lang="en-GB" sz="700" baseline="0" dirty="0" smtClean="0"/>
                        <a:t>Requires only 1 output on microcontroller</a:t>
                      </a:r>
                      <a:endParaRPr lang="en-GB" sz="700" dirty="0"/>
                    </a:p>
                  </a:txBody>
                  <a:tcPr marT="34290" marB="34290"/>
                </a:tc>
                <a:tc>
                  <a:txBody>
                    <a:bodyPr/>
                    <a:lstStyle/>
                    <a:p>
                      <a:r>
                        <a:rPr lang="en-GB" sz="700" dirty="0" smtClean="0"/>
                        <a:t>Simple</a:t>
                      </a:r>
                    </a:p>
                    <a:p>
                      <a:r>
                        <a:rPr lang="en-GB" sz="700" dirty="0" smtClean="0"/>
                        <a:t>Can</a:t>
                      </a:r>
                      <a:r>
                        <a:rPr lang="en-GB" sz="700" baseline="0" dirty="0" smtClean="0"/>
                        <a:t> be inside the unit – no external cut-outs needed</a:t>
                      </a:r>
                    </a:p>
                    <a:p>
                      <a:r>
                        <a:rPr lang="en-GB" sz="700" baseline="0" dirty="0" smtClean="0"/>
                        <a:t>Easy to notice – you do not need to look at the unit</a:t>
                      </a:r>
                      <a:endParaRPr lang="en-GB" sz="700" dirty="0"/>
                    </a:p>
                  </a:txBody>
                  <a:tcPr marT="34290" marB="34290"/>
                </a:tc>
                <a:tc>
                  <a:txBody>
                    <a:bodyPr/>
                    <a:lstStyle/>
                    <a:p>
                      <a:r>
                        <a:rPr lang="en-GB" sz="700" dirty="0" smtClean="0"/>
                        <a:t>Helpful</a:t>
                      </a:r>
                    </a:p>
                    <a:p>
                      <a:r>
                        <a:rPr lang="en-GB" sz="700" dirty="0" smtClean="0"/>
                        <a:t>External</a:t>
                      </a:r>
                      <a:r>
                        <a:rPr lang="en-GB" sz="700" baseline="0" dirty="0" smtClean="0"/>
                        <a:t> speakers are not needed with the unit</a:t>
                      </a:r>
                    </a:p>
                    <a:p>
                      <a:endParaRPr lang="en-GB" sz="700" dirty="0"/>
                    </a:p>
                  </a:txBody>
                  <a:tcPr marT="34290" marB="34290"/>
                </a:tc>
                <a:tc>
                  <a:txBody>
                    <a:bodyPr/>
                    <a:lstStyle/>
                    <a:p>
                      <a:r>
                        <a:rPr lang="en-GB" sz="700" dirty="0" smtClean="0"/>
                        <a:t>Easy to</a:t>
                      </a:r>
                      <a:r>
                        <a:rPr lang="en-GB" sz="700" baseline="0" dirty="0" smtClean="0"/>
                        <a:t> read</a:t>
                      </a:r>
                    </a:p>
                    <a:p>
                      <a:r>
                        <a:rPr lang="en-GB" sz="700" baseline="0" dirty="0" smtClean="0"/>
                        <a:t>Can be used with external </a:t>
                      </a:r>
                      <a:endParaRPr lang="en-GB" sz="700" dirty="0"/>
                    </a:p>
                  </a:txBody>
                  <a:tcPr marT="34290" marB="34290"/>
                </a:tc>
              </a:tr>
              <a:tr h="624820">
                <a:tc>
                  <a:txBody>
                    <a:bodyPr/>
                    <a:lstStyle/>
                    <a:p>
                      <a:r>
                        <a:rPr lang="en-GB" sz="800" dirty="0" smtClean="0"/>
                        <a:t>Disadvantages</a:t>
                      </a:r>
                      <a:endParaRPr lang="en-GB" sz="800" dirty="0"/>
                    </a:p>
                  </a:txBody>
                  <a:tcPr marT="34290" marB="34290"/>
                </a:tc>
                <a:tc>
                  <a:txBody>
                    <a:bodyPr/>
                    <a:lstStyle/>
                    <a:p>
                      <a:r>
                        <a:rPr lang="en-GB" sz="700" dirty="0" smtClean="0"/>
                        <a:t>Can</a:t>
                      </a:r>
                      <a:r>
                        <a:rPr lang="en-GB" sz="700" baseline="0" dirty="0" smtClean="0"/>
                        <a:t> draw unwanted attention</a:t>
                      </a:r>
                    </a:p>
                    <a:p>
                      <a:r>
                        <a:rPr lang="en-GB" sz="700" baseline="0" dirty="0" smtClean="0"/>
                        <a:t>Can </a:t>
                      </a:r>
                      <a:endParaRPr lang="en-GB" sz="700" dirty="0"/>
                    </a:p>
                  </a:txBody>
                  <a:tcPr marT="34290" marB="34290"/>
                </a:tc>
                <a:tc>
                  <a:txBody>
                    <a:bodyPr/>
                    <a:lstStyle/>
                    <a:p>
                      <a:r>
                        <a:rPr lang="en-GB" sz="700" dirty="0" smtClean="0"/>
                        <a:t>Expensive</a:t>
                      </a:r>
                    </a:p>
                    <a:p>
                      <a:r>
                        <a:rPr lang="en-GB" sz="700" dirty="0" smtClean="0"/>
                        <a:t>Large</a:t>
                      </a:r>
                      <a:r>
                        <a:rPr lang="en-GB" sz="700" baseline="0" dirty="0" smtClean="0"/>
                        <a:t> Power consumption (up to 15A @ 5v per panel)</a:t>
                      </a:r>
                    </a:p>
                    <a:p>
                      <a:endParaRPr lang="en-GB" sz="700" dirty="0"/>
                    </a:p>
                  </a:txBody>
                  <a:tcPr marT="34290" marB="34290"/>
                </a:tc>
                <a:tc>
                  <a:txBody>
                    <a:bodyPr/>
                    <a:lstStyle/>
                    <a:p>
                      <a:r>
                        <a:rPr lang="en-GB" sz="700" dirty="0" smtClean="0"/>
                        <a:t>Annoying</a:t>
                      </a:r>
                    </a:p>
                    <a:p>
                      <a:r>
                        <a:rPr lang="en-GB" sz="700" dirty="0" smtClean="0"/>
                        <a:t>Can be unwanted</a:t>
                      </a:r>
                    </a:p>
                    <a:p>
                      <a:r>
                        <a:rPr lang="en-GB" sz="700" dirty="0" smtClean="0"/>
                        <a:t>Hard</a:t>
                      </a:r>
                      <a:r>
                        <a:rPr lang="en-GB" sz="700" baseline="0" dirty="0" smtClean="0"/>
                        <a:t> to make it give meaningful information</a:t>
                      </a:r>
                      <a:endParaRPr lang="en-GB" sz="700" dirty="0"/>
                    </a:p>
                  </a:txBody>
                  <a:tcPr marT="34290" marB="34290"/>
                </a:tc>
                <a:tc>
                  <a:txBody>
                    <a:bodyPr/>
                    <a:lstStyle/>
                    <a:p>
                      <a:r>
                        <a:rPr lang="en-GB" sz="700" dirty="0" smtClean="0"/>
                        <a:t>Needs amplification</a:t>
                      </a:r>
                    </a:p>
                    <a:p>
                      <a:r>
                        <a:rPr lang="en-GB" sz="700" dirty="0" smtClean="0"/>
                        <a:t>Hard to produce</a:t>
                      </a:r>
                      <a:r>
                        <a:rPr lang="en-GB" sz="700" baseline="0" dirty="0" smtClean="0"/>
                        <a:t> proper stereo sound</a:t>
                      </a:r>
                    </a:p>
                    <a:p>
                      <a:r>
                        <a:rPr lang="en-GB" sz="700" baseline="0" dirty="0" smtClean="0"/>
                        <a:t>Will most likely have very little bass</a:t>
                      </a:r>
                      <a:endParaRPr lang="en-GB" sz="700" dirty="0"/>
                    </a:p>
                  </a:txBody>
                  <a:tcPr marT="34290" marB="34290"/>
                </a:tc>
                <a:tc>
                  <a:txBody>
                    <a:bodyPr/>
                    <a:lstStyle/>
                    <a:p>
                      <a:r>
                        <a:rPr lang="en-GB" sz="700" dirty="0" smtClean="0"/>
                        <a:t>Large</a:t>
                      </a:r>
                    </a:p>
                    <a:p>
                      <a:r>
                        <a:rPr lang="en-GB" sz="700" dirty="0" smtClean="0"/>
                        <a:t>They</a:t>
                      </a:r>
                      <a:r>
                        <a:rPr lang="en-GB" sz="700" baseline="0" dirty="0" smtClean="0"/>
                        <a:t> look ugly as they are very basic</a:t>
                      </a:r>
                      <a:endParaRPr lang="en-GB" sz="700" dirty="0"/>
                    </a:p>
                  </a:txBody>
                  <a:tcPr marT="34290" marB="34290"/>
                </a:tc>
              </a:tr>
              <a:tr h="720080">
                <a:tc>
                  <a:txBody>
                    <a:bodyPr/>
                    <a:lstStyle/>
                    <a:p>
                      <a:r>
                        <a:rPr lang="en-GB" sz="800" dirty="0" smtClean="0"/>
                        <a:t>Will I use it</a:t>
                      </a:r>
                    </a:p>
                  </a:txBody>
                  <a:tcPr marT="34290" marB="34290"/>
                </a:tc>
                <a:tc>
                  <a:txBody>
                    <a:bodyPr/>
                    <a:lstStyle/>
                    <a:p>
                      <a:r>
                        <a:rPr lang="en-GB" sz="700" dirty="0" smtClean="0"/>
                        <a:t>Yes</a:t>
                      </a:r>
                      <a:r>
                        <a:rPr lang="en-GB" sz="700" baseline="0" dirty="0" smtClean="0"/>
                        <a:t> it will be in the power switch to show the unit has power</a:t>
                      </a:r>
                      <a:endParaRPr lang="en-GB" sz="700" dirty="0"/>
                    </a:p>
                  </a:txBody>
                  <a:tcPr marT="34290" marB="34290"/>
                </a:tc>
                <a:tc>
                  <a:txBody>
                    <a:bodyPr/>
                    <a:lstStyle/>
                    <a:p>
                      <a:r>
                        <a:rPr lang="en-GB" sz="700" dirty="0" smtClean="0"/>
                        <a:t>Yes</a:t>
                      </a:r>
                      <a:r>
                        <a:rPr lang="en-GB" sz="700" baseline="0" dirty="0" smtClean="0"/>
                        <a:t> the will be the main output device for the unit as the can display various patterns and colours</a:t>
                      </a:r>
                      <a:endParaRPr lang="en-GB" sz="700" dirty="0"/>
                    </a:p>
                  </a:txBody>
                  <a:tcPr marT="34290" marB="34290"/>
                </a:tc>
                <a:tc>
                  <a:txBody>
                    <a:bodyPr/>
                    <a:lstStyle/>
                    <a:p>
                      <a:r>
                        <a:rPr lang="en-GB" sz="700" dirty="0" smtClean="0"/>
                        <a:t>Yes it</a:t>
                      </a:r>
                      <a:r>
                        <a:rPr lang="en-GB" sz="700" baseline="0" dirty="0" smtClean="0"/>
                        <a:t> will be inside the unit on the PCB and will be used to indicate when it receives an IR signal</a:t>
                      </a:r>
                      <a:endParaRPr lang="en-GB" sz="700" dirty="0"/>
                    </a:p>
                  </a:txBody>
                  <a:tcPr marT="34290" marB="34290"/>
                </a:tc>
                <a:tc>
                  <a:txBody>
                    <a:bodyPr/>
                    <a:lstStyle/>
                    <a:p>
                      <a:r>
                        <a:rPr lang="en-GB" sz="700" dirty="0" smtClean="0"/>
                        <a:t>No as the</a:t>
                      </a:r>
                      <a:r>
                        <a:rPr lang="en-GB" sz="700" baseline="0" dirty="0" smtClean="0"/>
                        <a:t> people who would use this unit would most likely have a speaker system better than some small, terrible speakers</a:t>
                      </a:r>
                      <a:endParaRPr lang="en-GB" sz="700" dirty="0"/>
                    </a:p>
                  </a:txBody>
                  <a:tcPr marT="34290" marB="34290"/>
                </a:tc>
                <a:tc>
                  <a:txBody>
                    <a:bodyPr/>
                    <a:lstStyle/>
                    <a:p>
                      <a:r>
                        <a:rPr lang="en-GB" sz="700" dirty="0" smtClean="0"/>
                        <a:t>No as they</a:t>
                      </a:r>
                      <a:r>
                        <a:rPr lang="en-GB" sz="700" baseline="0" dirty="0" smtClean="0"/>
                        <a:t> would use up valuable space on the front of the unit whereas the LED panels could also be used to display the mode</a:t>
                      </a:r>
                      <a:endParaRPr lang="en-GB" sz="700" dirty="0"/>
                    </a:p>
                  </a:txBody>
                  <a:tcPr marT="34290" marB="34290"/>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2409738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Storage for patterns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98442753"/>
              </p:ext>
            </p:extLst>
          </p:nvPr>
        </p:nvGraphicFramePr>
        <p:xfrm>
          <a:off x="899592" y="1491630"/>
          <a:ext cx="7313364" cy="3040380"/>
        </p:xfrm>
        <a:graphic>
          <a:graphicData uri="http://schemas.openxmlformats.org/drawingml/2006/table">
            <a:tbl>
              <a:tblPr firstRow="1" bandRow="1">
                <a:tableStyleId>{5C22544A-7EE6-4342-B048-85BDC9FD1C3A}</a:tableStyleId>
              </a:tblPr>
              <a:tblGrid>
                <a:gridCol w="1828341"/>
                <a:gridCol w="1828341"/>
                <a:gridCol w="1828341"/>
                <a:gridCol w="1828341"/>
              </a:tblGrid>
              <a:tr h="453443">
                <a:tc>
                  <a:txBody>
                    <a:bodyPr/>
                    <a:lstStyle/>
                    <a:p>
                      <a:r>
                        <a:rPr lang="en-GB" sz="1400" dirty="0" smtClean="0"/>
                        <a:t>Medium</a:t>
                      </a:r>
                      <a:endParaRPr lang="en-GB" sz="1400" dirty="0"/>
                    </a:p>
                  </a:txBody>
                  <a:tcPr marT="34290" marB="34290"/>
                </a:tc>
                <a:tc>
                  <a:txBody>
                    <a:bodyPr/>
                    <a:lstStyle/>
                    <a:p>
                      <a:r>
                        <a:rPr lang="en-GB" sz="1400" dirty="0" smtClean="0"/>
                        <a:t>USB memory</a:t>
                      </a:r>
                      <a:endParaRPr lang="en-GB" sz="1050" dirty="0"/>
                    </a:p>
                  </a:txBody>
                  <a:tcPr marT="34290" marB="34290"/>
                </a:tc>
                <a:tc>
                  <a:txBody>
                    <a:bodyPr/>
                    <a:lstStyle/>
                    <a:p>
                      <a:r>
                        <a:rPr lang="en-GB" sz="1050" dirty="0" smtClean="0"/>
                        <a:t>SD Card</a:t>
                      </a:r>
                      <a:endParaRPr lang="en-GB" sz="1050" dirty="0"/>
                    </a:p>
                  </a:txBody>
                  <a:tcPr marT="34290" marB="34290"/>
                </a:tc>
                <a:tc>
                  <a:txBody>
                    <a:bodyPr/>
                    <a:lstStyle/>
                    <a:p>
                      <a:r>
                        <a:rPr lang="en-GB" sz="1400" dirty="0" smtClean="0"/>
                        <a:t>Internal</a:t>
                      </a:r>
                      <a:r>
                        <a:rPr lang="en-GB" sz="1400" baseline="0" dirty="0" smtClean="0"/>
                        <a:t> Microcontroller Storage</a:t>
                      </a:r>
                      <a:endParaRPr lang="en-GB" sz="1400" dirty="0"/>
                    </a:p>
                  </a:txBody>
                  <a:tcPr marT="34290" marB="34290"/>
                </a:tc>
              </a:tr>
              <a:tr h="216024">
                <a:tc>
                  <a:txBody>
                    <a:bodyPr/>
                    <a:lstStyle/>
                    <a:p>
                      <a:r>
                        <a:rPr lang="en-GB" sz="1000" dirty="0" smtClean="0"/>
                        <a:t>Use in product</a:t>
                      </a:r>
                      <a:endParaRPr lang="en-GB" sz="1000" dirty="0"/>
                    </a:p>
                  </a:txBody>
                  <a:tcPr marT="34290" marB="34290"/>
                </a:tc>
                <a:tc>
                  <a:txBody>
                    <a:bodyPr/>
                    <a:lstStyle/>
                    <a:p>
                      <a:r>
                        <a:rPr lang="en-GB" sz="900" dirty="0" smtClean="0"/>
                        <a:t>To store patterns for device</a:t>
                      </a:r>
                      <a:endParaRPr lang="en-GB" sz="900" dirty="0"/>
                    </a:p>
                  </a:txBody>
                  <a:tcPr marT="34290" marB="34290"/>
                </a:tc>
                <a:tc>
                  <a:txBody>
                    <a:bodyPr/>
                    <a:lstStyle/>
                    <a:p>
                      <a:r>
                        <a:rPr lang="en-GB" sz="900" dirty="0" smtClean="0"/>
                        <a:t>To store patterns in device</a:t>
                      </a:r>
                      <a:endParaRPr lang="en-GB" sz="900" dirty="0"/>
                    </a:p>
                  </a:txBody>
                  <a:tcPr marT="34290" marB="34290"/>
                </a:tc>
                <a:tc>
                  <a:txBody>
                    <a:bodyPr/>
                    <a:lstStyle/>
                    <a:p>
                      <a:r>
                        <a:rPr lang="en-GB" sz="900" dirty="0" smtClean="0"/>
                        <a:t>To store</a:t>
                      </a:r>
                      <a:r>
                        <a:rPr lang="en-GB" sz="900" baseline="0" dirty="0" smtClean="0"/>
                        <a:t> basic patterns and modes</a:t>
                      </a:r>
                      <a:endParaRPr lang="en-GB" sz="900" dirty="0"/>
                    </a:p>
                  </a:txBody>
                  <a:tcPr marT="34290" marB="34290"/>
                </a:tc>
              </a:tr>
              <a:tr h="504056">
                <a:tc>
                  <a:txBody>
                    <a:bodyPr/>
                    <a:lstStyle/>
                    <a:p>
                      <a:r>
                        <a:rPr lang="en-GB" sz="1000" dirty="0" smtClean="0"/>
                        <a:t>Advantages</a:t>
                      </a:r>
                      <a:endParaRPr lang="en-GB" sz="1000" dirty="0"/>
                    </a:p>
                  </a:txBody>
                  <a:tcPr marT="34290" marB="34290"/>
                </a:tc>
                <a:tc>
                  <a:txBody>
                    <a:bodyPr/>
                    <a:lstStyle/>
                    <a:p>
                      <a:r>
                        <a:rPr lang="en-GB" sz="900" dirty="0" smtClean="0"/>
                        <a:t>Widely Available and supported</a:t>
                      </a:r>
                    </a:p>
                    <a:p>
                      <a:r>
                        <a:rPr lang="en-GB" sz="900" dirty="0" smtClean="0"/>
                        <a:t>Small connector</a:t>
                      </a:r>
                    </a:p>
                    <a:p>
                      <a:r>
                        <a:rPr lang="en-GB" sz="900" dirty="0" smtClean="0"/>
                        <a:t>Easy for use to adjust</a:t>
                      </a:r>
                      <a:r>
                        <a:rPr lang="en-GB" sz="900" baseline="0" dirty="0" smtClean="0"/>
                        <a:t> patterns</a:t>
                      </a:r>
                      <a:endParaRPr lang="en-GB" sz="900" dirty="0" smtClean="0"/>
                    </a:p>
                  </a:txBody>
                  <a:tcPr marT="34290" marB="34290"/>
                </a:tc>
                <a:tc>
                  <a:txBody>
                    <a:bodyPr/>
                    <a:lstStyle/>
                    <a:p>
                      <a:r>
                        <a:rPr lang="en-GB" sz="900" dirty="0" smtClean="0"/>
                        <a:t>Widely Available and supported and easy</a:t>
                      </a:r>
                      <a:r>
                        <a:rPr lang="en-GB" sz="900" baseline="0" dirty="0" smtClean="0"/>
                        <a:t> to interface with microcontroller</a:t>
                      </a:r>
                    </a:p>
                    <a:p>
                      <a:r>
                        <a:rPr lang="en-GB" sz="900" dirty="0" smtClean="0"/>
                        <a:t>Small connector</a:t>
                      </a:r>
                    </a:p>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t>Easy for use to adjust</a:t>
                      </a:r>
                      <a:r>
                        <a:rPr lang="en-GB" sz="900" baseline="0" dirty="0" smtClean="0"/>
                        <a:t> patterns</a:t>
                      </a:r>
                      <a:endParaRPr lang="en-GB" sz="900" dirty="0" smtClean="0"/>
                    </a:p>
                  </a:txBody>
                  <a:tcPr marT="34290" marB="34290"/>
                </a:tc>
                <a:tc>
                  <a:txBody>
                    <a:bodyPr/>
                    <a:lstStyle/>
                    <a:p>
                      <a:r>
                        <a:rPr lang="en-GB" sz="900" dirty="0" smtClean="0"/>
                        <a:t>Super</a:t>
                      </a:r>
                      <a:r>
                        <a:rPr lang="en-GB" sz="900" baseline="0" dirty="0" smtClean="0"/>
                        <a:t> easy to implement</a:t>
                      </a:r>
                    </a:p>
                    <a:p>
                      <a:r>
                        <a:rPr lang="en-GB" sz="900" baseline="0" dirty="0" smtClean="0"/>
                        <a:t>No external device interfacing needed</a:t>
                      </a:r>
                      <a:endParaRPr lang="en-GB" sz="900" dirty="0"/>
                    </a:p>
                  </a:txBody>
                  <a:tcPr marT="34290" marB="34290"/>
                </a:tc>
              </a:tr>
              <a:tr h="360040">
                <a:tc>
                  <a:txBody>
                    <a:bodyPr/>
                    <a:lstStyle/>
                    <a:p>
                      <a:r>
                        <a:rPr lang="en-GB" sz="1000" dirty="0" smtClean="0"/>
                        <a:t>Disadvantages</a:t>
                      </a:r>
                      <a:endParaRPr lang="en-GB" sz="1000" dirty="0"/>
                    </a:p>
                  </a:txBody>
                  <a:tcPr marT="34290" marB="34290"/>
                </a:tc>
                <a:tc>
                  <a:txBody>
                    <a:bodyPr/>
                    <a:lstStyle/>
                    <a:p>
                      <a:r>
                        <a:rPr lang="en-GB" sz="900" dirty="0" smtClean="0"/>
                        <a:t>Hard to interface with microcontroller</a:t>
                      </a:r>
                    </a:p>
                    <a:p>
                      <a:r>
                        <a:rPr lang="en-GB" sz="900" dirty="0" smtClean="0"/>
                        <a:t>Hard</a:t>
                      </a:r>
                      <a:r>
                        <a:rPr lang="en-GB" sz="900" baseline="0" dirty="0" smtClean="0"/>
                        <a:t> to find compatible devices</a:t>
                      </a:r>
                    </a:p>
                  </a:txBody>
                  <a:tcPr marT="34290" marB="34290"/>
                </a:tc>
                <a:tc>
                  <a:txBody>
                    <a:bodyPr/>
                    <a:lstStyle/>
                    <a:p>
                      <a:r>
                        <a:rPr lang="en-GB" sz="900" dirty="0" smtClean="0"/>
                        <a:t>Some</a:t>
                      </a:r>
                      <a:r>
                        <a:rPr lang="en-GB" sz="900" baseline="0" dirty="0" smtClean="0"/>
                        <a:t> issues with compatibility to</a:t>
                      </a:r>
                      <a:endParaRPr lang="en-GB" sz="900" dirty="0"/>
                    </a:p>
                  </a:txBody>
                  <a:tcPr marT="34290" marB="34290"/>
                </a:tc>
                <a:tc>
                  <a:txBody>
                    <a:bodyPr/>
                    <a:lstStyle/>
                    <a:p>
                      <a:r>
                        <a:rPr lang="en-GB" sz="900" dirty="0" smtClean="0"/>
                        <a:t>Uses</a:t>
                      </a:r>
                      <a:r>
                        <a:rPr lang="en-GB" sz="900" baseline="0" dirty="0" smtClean="0"/>
                        <a:t> valuable program space</a:t>
                      </a:r>
                    </a:p>
                    <a:p>
                      <a:r>
                        <a:rPr lang="en-GB" sz="900" baseline="0" dirty="0" smtClean="0"/>
                        <a:t>Not user customisable</a:t>
                      </a:r>
                      <a:endParaRPr lang="en-GB" sz="900" dirty="0"/>
                    </a:p>
                  </a:txBody>
                  <a:tcPr marT="34290" marB="34290"/>
                </a:tc>
              </a:tr>
              <a:tr h="504056">
                <a:tc>
                  <a:txBody>
                    <a:bodyPr/>
                    <a:lstStyle/>
                    <a:p>
                      <a:r>
                        <a:rPr lang="en-GB" sz="1000" dirty="0" smtClean="0"/>
                        <a:t>Will I use it</a:t>
                      </a:r>
                    </a:p>
                  </a:txBody>
                  <a:tcPr marT="34290" marB="34290"/>
                </a:tc>
                <a:tc>
                  <a:txBody>
                    <a:bodyPr/>
                    <a:lstStyle/>
                    <a:p>
                      <a:r>
                        <a:rPr lang="en-GB" sz="900" dirty="0" smtClean="0"/>
                        <a:t>No because it</a:t>
                      </a:r>
                      <a:r>
                        <a:rPr lang="en-GB" sz="900" baseline="0" dirty="0" smtClean="0"/>
                        <a:t> is hard to interface USB memory with a microcontroller</a:t>
                      </a:r>
                      <a:endParaRPr lang="en-GB" sz="900" dirty="0"/>
                    </a:p>
                  </a:txBody>
                  <a:tcPr marT="34290" marB="34290"/>
                </a:tc>
                <a:tc>
                  <a:txBody>
                    <a:bodyPr/>
                    <a:lstStyle/>
                    <a:p>
                      <a:r>
                        <a:rPr lang="en-GB" sz="900" dirty="0" smtClean="0"/>
                        <a:t>Yes because it is easy to interface and is easily</a:t>
                      </a:r>
                      <a:r>
                        <a:rPr lang="en-GB" sz="900" baseline="0" dirty="0" smtClean="0"/>
                        <a:t> user adjustable</a:t>
                      </a:r>
                      <a:endParaRPr lang="en-GB" sz="900" dirty="0"/>
                    </a:p>
                  </a:txBody>
                  <a:tcPr marT="34290" marB="34290"/>
                </a:tc>
                <a:tc>
                  <a:txBody>
                    <a:bodyPr/>
                    <a:lstStyle/>
                    <a:p>
                      <a:r>
                        <a:rPr lang="en-GB" sz="900" dirty="0" smtClean="0"/>
                        <a:t>Yes to store</a:t>
                      </a:r>
                      <a:r>
                        <a:rPr lang="en-GB" sz="900" baseline="0" dirty="0" smtClean="0"/>
                        <a:t> a basic pattern and different modes for when the SD card is not available</a:t>
                      </a:r>
                      <a:endParaRPr lang="en-GB" sz="900" dirty="0"/>
                    </a:p>
                  </a:txBody>
                  <a:tcPr marT="34290" marB="34290"/>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2714704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Chosen Brief</a:t>
            </a:r>
            <a:endParaRPr lang="en-GB" dirty="0"/>
          </a:p>
        </p:txBody>
      </p:sp>
      <p:sp>
        <p:nvSpPr>
          <p:cNvPr id="3" name="Text Placeholder 2"/>
          <p:cNvSpPr>
            <a:spLocks noGrp="1"/>
          </p:cNvSpPr>
          <p:nvPr>
            <p:ph type="body" idx="1"/>
          </p:nvPr>
        </p:nvSpPr>
        <p:spPr/>
        <p:txBody>
          <a:bodyPr/>
          <a:lstStyle/>
          <a:p>
            <a:r>
              <a:rPr lang="en-GB" dirty="0" smtClean="0"/>
              <a:t>Design Task 8 – Sound and Music</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Research</a:t>
            </a:r>
            <a:endParaRPr lang="en-GB" dirty="0"/>
          </a:p>
        </p:txBody>
      </p:sp>
      <p:sp>
        <p:nvSpPr>
          <p:cNvPr id="6" name="Text Placeholder 5"/>
          <p:cNvSpPr>
            <a:spLocks noGrp="1"/>
          </p:cNvSpPr>
          <p:nvPr>
            <p:ph type="body" idx="1"/>
          </p:nvPr>
        </p:nvSpPr>
        <p:spPr/>
        <p:txBody>
          <a:bodyPr/>
          <a:lstStyle/>
          <a:p>
            <a:r>
              <a:rPr lang="en-GB" dirty="0" smtClean="0"/>
              <a:t>General</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Measuring the audio </a:t>
            </a:r>
            <a:r>
              <a:rPr lang="en-GB" dirty="0" smtClean="0"/>
              <a:t>spectrum</a:t>
            </a:r>
            <a:endParaRPr lang="en-GB" dirty="0"/>
          </a:p>
        </p:txBody>
      </p:sp>
      <p:sp>
        <p:nvSpPr>
          <p:cNvPr id="3" name="Content Placeholder 2"/>
          <p:cNvSpPr>
            <a:spLocks noGrp="1"/>
          </p:cNvSpPr>
          <p:nvPr>
            <p:ph idx="1"/>
          </p:nvPr>
        </p:nvSpPr>
        <p:spPr/>
        <p:txBody>
          <a:bodyPr/>
          <a:lstStyle/>
          <a:p>
            <a:r>
              <a:rPr lang="en-GB" dirty="0"/>
              <a:t>After putting a bit of research into the technology of spectrum analysis, I found out that </a:t>
            </a:r>
            <a:r>
              <a:rPr lang="en-GB" dirty="0" smtClean="0"/>
              <a:t>most </a:t>
            </a:r>
            <a:r>
              <a:rPr lang="en-GB" dirty="0"/>
              <a:t>use a technology </a:t>
            </a:r>
            <a:r>
              <a:rPr lang="en-GB" dirty="0" smtClean="0"/>
              <a:t>called  </a:t>
            </a:r>
            <a:r>
              <a:rPr lang="en-GB" dirty="0"/>
              <a:t>FFT (</a:t>
            </a:r>
            <a:r>
              <a:rPr lang="en-GB" dirty="0" smtClean="0"/>
              <a:t>Fast </a:t>
            </a:r>
            <a:r>
              <a:rPr lang="en-GB" dirty="0"/>
              <a:t>Fourier Transform</a:t>
            </a:r>
            <a:r>
              <a:rPr lang="en-GB" dirty="0" smtClean="0"/>
              <a: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2559358"/>
            <a:ext cx="4320480" cy="2064065"/>
          </a:xfrm>
          <a:prstGeom prst="rect">
            <a:avLst/>
          </a:prstGeom>
        </p:spPr>
      </p:pic>
    </p:spTree>
    <p:extLst>
      <p:ext uri="{BB962C8B-B14F-4D97-AF65-F5344CB8AC3E}">
        <p14:creationId xmlns="" xmlns:p14="http://schemas.microsoft.com/office/powerpoint/2010/main" val="7831239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Measuring the audio </a:t>
            </a:r>
            <a:r>
              <a:rPr lang="en-GB" dirty="0" smtClean="0"/>
              <a:t>spectrum</a:t>
            </a:r>
            <a:endParaRPr lang="en-GB" dirty="0"/>
          </a:p>
        </p:txBody>
      </p:sp>
      <p:sp>
        <p:nvSpPr>
          <p:cNvPr id="3" name="Content Placeholder 2"/>
          <p:cNvSpPr>
            <a:spLocks noGrp="1"/>
          </p:cNvSpPr>
          <p:nvPr>
            <p:ph idx="1"/>
          </p:nvPr>
        </p:nvSpPr>
        <p:spPr/>
        <p:txBody>
          <a:bodyPr/>
          <a:lstStyle/>
          <a:p>
            <a:r>
              <a:rPr lang="en-GB" dirty="0" smtClean="0"/>
              <a:t>Others use a technology called Fast Hartley Transform (FHT), I plan to use this as it uses less memory and is faster than FFT.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2559358"/>
            <a:ext cx="4320480" cy="2064065"/>
          </a:xfrm>
          <a:prstGeom prst="rect">
            <a:avLst/>
          </a:prstGeom>
        </p:spPr>
      </p:pic>
    </p:spTree>
    <p:extLst>
      <p:ext uri="{BB962C8B-B14F-4D97-AF65-F5344CB8AC3E}">
        <p14:creationId xmlns="" xmlns:p14="http://schemas.microsoft.com/office/powerpoint/2010/main" val="7831239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Measuring the audio spectrum</a:t>
            </a:r>
            <a:endParaRPr lang="en-GB" dirty="0"/>
          </a:p>
        </p:txBody>
      </p:sp>
      <p:sp>
        <p:nvSpPr>
          <p:cNvPr id="3" name="Content Placeholder 2"/>
          <p:cNvSpPr>
            <a:spLocks noGrp="1"/>
          </p:cNvSpPr>
          <p:nvPr>
            <p:ph idx="1"/>
          </p:nvPr>
        </p:nvSpPr>
        <p:spPr/>
        <p:txBody>
          <a:bodyPr/>
          <a:lstStyle/>
          <a:p>
            <a:r>
              <a:rPr lang="en-GB" dirty="0" smtClean="0"/>
              <a:t>Others might use a chip such as the MSGEQ7 which separates the audio signal into 7 different frequency bands with very little other </a:t>
            </a:r>
            <a:r>
              <a:rPr lang="en-GB" smtClean="0"/>
              <a:t>components needed</a:t>
            </a:r>
            <a:endParaRPr lang="en-GB" dirty="0" smtClean="0"/>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 name="Picture 4" descr="Image result for msgeq7"/>
          <p:cNvPicPr/>
          <p:nvPr/>
        </p:nvPicPr>
        <p:blipFill>
          <a:blip r:embed="rId2" cstate="print"/>
          <a:srcRect/>
          <a:stretch>
            <a:fillRect/>
          </a:stretch>
        </p:blipFill>
        <p:spPr bwMode="auto">
          <a:xfrm>
            <a:off x="1691680" y="2895786"/>
            <a:ext cx="1647645" cy="12357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lstStyle/>
          <a:p>
            <a:r>
              <a:rPr lang="en-GB" dirty="0" smtClean="0"/>
              <a:t>Possible Circuits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Audio Mixer for mixing the Left and right audio channels</a:t>
            </a:r>
            <a:endParaRPr lang="en-GB" dirty="0"/>
          </a:p>
        </p:txBody>
      </p:sp>
      <p:sp>
        <p:nvSpPr>
          <p:cNvPr id="6" name="Content Placeholder 5"/>
          <p:cNvSpPr>
            <a:spLocks noGrp="1"/>
          </p:cNvSpPr>
          <p:nvPr>
            <p:ph idx="1"/>
          </p:nvPr>
        </p:nvSpPr>
        <p:spPr/>
        <p:txBody>
          <a:bodyPr>
            <a:normAutofit/>
          </a:bodyPr>
          <a:lstStyle/>
          <a:p>
            <a:pPr>
              <a:buNone/>
            </a:pPr>
            <a:r>
              <a:rPr lang="en-GB" sz="1400" dirty="0" smtClean="0"/>
              <a:t>Connect the two audio signals together using a 10k resistor on each of the signals</a:t>
            </a:r>
          </a:p>
          <a:p>
            <a:pPr>
              <a:buNone/>
            </a:pPr>
            <a:r>
              <a:rPr lang="en-GB" sz="1400" dirty="0" smtClean="0"/>
              <a:t>This circuit construction provides 10 kohm input impedance and around 5 kohm output impedance.</a:t>
            </a:r>
          </a:p>
          <a:p>
            <a:pPr>
              <a:buNone/>
            </a:pPr>
            <a:r>
              <a:rPr lang="en-GB" sz="1400" dirty="0" smtClean="0"/>
              <a:t>Both of the values are well within what you would expect from an audio equipment.</a:t>
            </a:r>
          </a:p>
          <a:p>
            <a:pPr>
              <a:buNone/>
            </a:pPr>
            <a:endParaRPr lang="en-GB" sz="14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91138" name="Picture 2" descr="Image result for audio stereo to mono circuit"/>
          <p:cNvPicPr>
            <a:picLocks noChangeAspect="1" noChangeArrowheads="1"/>
          </p:cNvPicPr>
          <p:nvPr/>
        </p:nvPicPr>
        <p:blipFill>
          <a:blip r:embed="rId2" cstate="print"/>
          <a:srcRect/>
          <a:stretch>
            <a:fillRect/>
          </a:stretch>
        </p:blipFill>
        <p:spPr bwMode="auto">
          <a:xfrm>
            <a:off x="1952821" y="2787774"/>
            <a:ext cx="5238359" cy="2033716"/>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schematic"/>
          <p:cNvPicPr>
            <a:picLocks noChangeAspect="1" noChangeArrowheads="1"/>
          </p:cNvPicPr>
          <p:nvPr/>
        </p:nvPicPr>
        <p:blipFill>
          <a:blip r:embed="rId2" cstate="print"/>
          <a:srcRect/>
          <a:stretch>
            <a:fillRect/>
          </a:stretch>
        </p:blipFill>
        <p:spPr bwMode="auto">
          <a:xfrm>
            <a:off x="3059832" y="2643758"/>
            <a:ext cx="3024336" cy="2215326"/>
          </a:xfrm>
          <a:prstGeom prst="rect">
            <a:avLst/>
          </a:prstGeom>
          <a:noFill/>
        </p:spPr>
      </p:pic>
      <p:sp>
        <p:nvSpPr>
          <p:cNvPr id="2" name="Title 1"/>
          <p:cNvSpPr>
            <a:spLocks noGrp="1"/>
          </p:cNvSpPr>
          <p:nvPr>
            <p:ph type="title"/>
          </p:nvPr>
        </p:nvSpPr>
        <p:spPr/>
        <p:txBody>
          <a:bodyPr>
            <a:normAutofit fontScale="90000"/>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the LM324 which is a quad version of the LM321</a:t>
            </a:r>
          </a:p>
          <a:p>
            <a:pPr>
              <a:buNone/>
            </a:pPr>
            <a:r>
              <a:rPr lang="en-GB" sz="2000" dirty="0" smtClean="0"/>
              <a:t>This can be used for the AUX input of the device</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schematic"/>
          <p:cNvPicPr>
            <a:picLocks noChangeAspect="1" noChangeArrowheads="1"/>
          </p:cNvPicPr>
          <p:nvPr/>
        </p:nvPicPr>
        <p:blipFill>
          <a:blip r:embed="rId2" cstate="print"/>
          <a:srcRect/>
          <a:stretch>
            <a:fillRect/>
          </a:stretch>
        </p:blipFill>
        <p:spPr bwMode="auto">
          <a:xfrm>
            <a:off x="1882316" y="2749520"/>
            <a:ext cx="5379369" cy="1983643"/>
          </a:xfrm>
          <a:prstGeom prst="rect">
            <a:avLst/>
          </a:prstGeom>
          <a:noFill/>
        </p:spPr>
      </p:pic>
      <p:sp>
        <p:nvSpPr>
          <p:cNvPr id="2" name="Title 1"/>
          <p:cNvSpPr>
            <a:spLocks noGrp="1"/>
          </p:cNvSpPr>
          <p:nvPr>
            <p:ph type="title"/>
          </p:nvPr>
        </p:nvSpPr>
        <p:spPr/>
        <p:txBody>
          <a:bodyPr>
            <a:normAutofit fontScale="90000"/>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the LM324 which is a quad version of the LM321 </a:t>
            </a:r>
          </a:p>
          <a:p>
            <a:pPr>
              <a:buNone/>
            </a:pPr>
            <a:r>
              <a:rPr lang="en-GB" sz="2000" dirty="0" smtClean="0"/>
              <a:t>This circuit can be used for the microphone input of the unit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MSGEQ7 - 7 Band filter IC</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9874" name="Picture 2" descr="Image result for msgeq7 circuit"/>
          <p:cNvPicPr>
            <a:picLocks noChangeAspect="1" noChangeArrowheads="1"/>
          </p:cNvPicPr>
          <p:nvPr/>
        </p:nvPicPr>
        <p:blipFill>
          <a:blip r:embed="rId2" cstate="print"/>
          <a:srcRect/>
          <a:stretch>
            <a:fillRect/>
          </a:stretch>
        </p:blipFill>
        <p:spPr bwMode="auto">
          <a:xfrm>
            <a:off x="811853" y="1563638"/>
            <a:ext cx="7520294" cy="2808312"/>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Schematic Rev2"/>
          <p:cNvPicPr>
            <a:picLocks noChangeAspect="1" noChangeArrowheads="1"/>
          </p:cNvPicPr>
          <p:nvPr/>
        </p:nvPicPr>
        <p:blipFill>
          <a:blip r:embed="rId2" cstate="print"/>
          <a:srcRect/>
          <a:stretch>
            <a:fillRect/>
          </a:stretch>
        </p:blipFill>
        <p:spPr bwMode="auto">
          <a:xfrm>
            <a:off x="1584100" y="1367237"/>
            <a:ext cx="5975800" cy="3364753"/>
          </a:xfrm>
          <a:prstGeom prst="rect">
            <a:avLst/>
          </a:prstGeom>
          <a:noFill/>
        </p:spPr>
      </p:pic>
      <p:sp>
        <p:nvSpPr>
          <p:cNvPr id="2" name="Title 1"/>
          <p:cNvSpPr>
            <a:spLocks noGrp="1"/>
          </p:cNvSpPr>
          <p:nvPr>
            <p:ph type="title"/>
          </p:nvPr>
        </p:nvSpPr>
        <p:spPr/>
        <p:txBody>
          <a:bodyPr/>
          <a:lstStyle/>
          <a:p>
            <a:r>
              <a:rPr lang="en-GB" smtClean="0"/>
              <a:t>DMX interface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Chosen Brief</a:t>
            </a:r>
            <a:endParaRPr lang="en-GB" dirty="0"/>
          </a:p>
        </p:txBody>
      </p:sp>
      <p:sp>
        <p:nvSpPr>
          <p:cNvPr id="3" name="Content Placeholder 2"/>
          <p:cNvSpPr>
            <a:spLocks noGrp="1"/>
          </p:cNvSpPr>
          <p:nvPr>
            <p:ph idx="1"/>
          </p:nvPr>
        </p:nvSpPr>
        <p:spPr/>
        <p:txBody>
          <a:bodyPr/>
          <a:lstStyle/>
          <a:p>
            <a:r>
              <a:rPr lang="en-GB" b="1" dirty="0" smtClean="0"/>
              <a:t>Context</a:t>
            </a:r>
          </a:p>
          <a:p>
            <a:pPr lvl="1"/>
            <a:r>
              <a:rPr lang="en-GB" dirty="0" smtClean="0"/>
              <a:t>Modern technologies based on music and communication play an important part in people’s lives today and can be used as strong personal statements.</a:t>
            </a:r>
          </a:p>
          <a:p>
            <a:r>
              <a:rPr lang="en-GB" b="1" dirty="0" smtClean="0"/>
              <a:t>Design Task 8 - Sound and Music</a:t>
            </a:r>
          </a:p>
          <a:p>
            <a:pPr lvl="1"/>
            <a:r>
              <a:rPr lang="en-GB" dirty="0" smtClean="0"/>
              <a:t>Design and make a product using sound or music. It could be a toy which plays a lullaby for the baby, an MP3 player dock, doorbell chime, an amplifier for ring tones, even a metronome - the product should reflect its application.</a:t>
            </a:r>
          </a:p>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SD Card interface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0898" name="Picture 2" descr="C:\Users\Owner\Desktop\School Documents\School work\STRIPEZ\Electronic Project\0- Research\Reference Schematics\adafruit_products_schem.png"/>
          <p:cNvPicPr>
            <a:picLocks noGrp="1" noChangeAspect="1" noChangeArrowheads="1"/>
          </p:cNvPicPr>
          <p:nvPr>
            <p:ph idx="1"/>
          </p:nvPr>
        </p:nvPicPr>
        <p:blipFill>
          <a:blip r:embed="rId2" cstate="print"/>
          <a:srcRect/>
          <a:stretch>
            <a:fillRect/>
          </a:stretch>
        </p:blipFill>
        <p:spPr bwMode="auto">
          <a:xfrm>
            <a:off x="1484778" y="1347614"/>
            <a:ext cx="6174444" cy="3450022"/>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7" name="Picture 3"/>
          <p:cNvPicPr>
            <a:picLocks noChangeAspect="1" noChangeArrowheads="1"/>
          </p:cNvPicPr>
          <p:nvPr/>
        </p:nvPicPr>
        <p:blipFill>
          <a:blip r:embed="rId2" cstate="print"/>
          <a:srcRect l="8619" r="22148" b="4096"/>
          <a:stretch>
            <a:fillRect/>
          </a:stretch>
        </p:blipFill>
        <p:spPr bwMode="auto">
          <a:xfrm>
            <a:off x="2267743" y="2013688"/>
            <a:ext cx="4841465" cy="2790310"/>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GB" dirty="0" smtClean="0"/>
              <a:t>5V to 9V Boost Converter</a:t>
            </a:r>
            <a:endParaRPr lang="en-GB" dirty="0"/>
          </a:p>
        </p:txBody>
      </p:sp>
      <p:sp>
        <p:nvSpPr>
          <p:cNvPr id="3" name="Content Placeholder 2"/>
          <p:cNvSpPr>
            <a:spLocks noGrp="1"/>
          </p:cNvSpPr>
          <p:nvPr>
            <p:ph idx="1"/>
          </p:nvPr>
        </p:nvSpPr>
        <p:spPr/>
        <p:txBody>
          <a:bodyPr/>
          <a:lstStyle/>
          <a:p>
            <a:r>
              <a:rPr lang="en-GB" dirty="0" smtClean="0"/>
              <a:t>This is to boost the 5v power supply up to 9v for the audio amplifiers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Audio Input Switching Circuit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1922" name="Picture 2" descr="C:\Users\Owner\Desktop\School Documents\School work\STRIPEZ\Electronic Project\0- Research\arduino-control-relay-schematic.png"/>
          <p:cNvPicPr>
            <a:picLocks noGrp="1" noChangeAspect="1" noChangeArrowheads="1"/>
          </p:cNvPicPr>
          <p:nvPr>
            <p:ph idx="1"/>
          </p:nvPr>
        </p:nvPicPr>
        <p:blipFill>
          <a:blip r:embed="rId2" cstate="print"/>
          <a:srcRect/>
          <a:stretch>
            <a:fillRect/>
          </a:stretch>
        </p:blipFill>
        <p:spPr bwMode="auto">
          <a:xfrm>
            <a:off x="1539255" y="1563639"/>
            <a:ext cx="6065490" cy="324036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lstStyle/>
          <a:p>
            <a:r>
              <a:rPr lang="en-GB" dirty="0" smtClean="0"/>
              <a:t>Possible Components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Possible Components</a:t>
            </a:r>
            <a:endParaRPr lang="en-GB" dirty="0"/>
          </a:p>
        </p:txBody>
      </p:sp>
      <p:graphicFrame>
        <p:nvGraphicFramePr>
          <p:cNvPr id="7" name="Content Placeholder 6"/>
          <p:cNvGraphicFramePr>
            <a:graphicFrameLocks noGrp="1"/>
          </p:cNvGraphicFramePr>
          <p:nvPr>
            <p:ph idx="1"/>
          </p:nvPr>
        </p:nvGraphicFramePr>
        <p:xfrm>
          <a:off x="1475655" y="1491630"/>
          <a:ext cx="6192690" cy="3227790"/>
        </p:xfrm>
        <a:graphic>
          <a:graphicData uri="http://schemas.openxmlformats.org/drawingml/2006/table">
            <a:tbl>
              <a:tblPr firstRow="1" bandRow="1">
                <a:tableStyleId>{5C22544A-7EE6-4342-B048-85BDC9FD1C3A}</a:tableStyleId>
              </a:tblPr>
              <a:tblGrid>
                <a:gridCol w="2064230"/>
                <a:gridCol w="2064230"/>
                <a:gridCol w="2064230"/>
              </a:tblGrid>
              <a:tr h="163674">
                <a:tc>
                  <a:txBody>
                    <a:bodyPr/>
                    <a:lstStyle/>
                    <a:p>
                      <a:r>
                        <a:rPr lang="en-GB" sz="900" dirty="0" smtClean="0"/>
                        <a:t>Picture</a:t>
                      </a:r>
                      <a:endParaRPr lang="en-GB" sz="900" dirty="0"/>
                    </a:p>
                  </a:txBody>
                  <a:tcPr marT="34290" marB="34290"/>
                </a:tc>
                <a:tc>
                  <a:txBody>
                    <a:bodyPr/>
                    <a:lstStyle/>
                    <a:p>
                      <a:r>
                        <a:rPr lang="en-GB" sz="900" dirty="0" smtClean="0"/>
                        <a:t>Component</a:t>
                      </a:r>
                      <a:r>
                        <a:rPr lang="en-GB" sz="900" baseline="0" dirty="0" smtClean="0"/>
                        <a:t> </a:t>
                      </a:r>
                      <a:endParaRPr lang="en-GB" sz="900" dirty="0"/>
                    </a:p>
                  </a:txBody>
                  <a:tcPr marT="34290" marB="34290"/>
                </a:tc>
                <a:tc>
                  <a:txBody>
                    <a:bodyPr/>
                    <a:lstStyle/>
                    <a:p>
                      <a:r>
                        <a:rPr lang="en-GB" sz="900" dirty="0" smtClean="0"/>
                        <a:t>Use</a:t>
                      </a:r>
                      <a:endParaRPr lang="en-GB" sz="900" dirty="0"/>
                    </a:p>
                  </a:txBody>
                  <a:tcPr marT="34290" marB="34290"/>
                </a:tc>
              </a:tr>
              <a:tr h="6001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600" dirty="0"/>
                    </a:p>
                  </a:txBody>
                  <a:tcPr marT="34290" marB="34290"/>
                </a:tc>
                <a:tc>
                  <a:txBody>
                    <a:bodyPr/>
                    <a:lstStyle/>
                    <a:p>
                      <a:r>
                        <a:rPr lang="en-GB" sz="800" dirty="0" smtClean="0"/>
                        <a:t>ATMEGA</a:t>
                      </a:r>
                      <a:r>
                        <a:rPr lang="en-GB" sz="800" baseline="0" dirty="0" smtClean="0"/>
                        <a:t> 1284p</a:t>
                      </a:r>
                      <a:endParaRPr lang="en-GB" sz="800" dirty="0"/>
                    </a:p>
                  </a:txBody>
                  <a:tcPr marT="34290" marB="34290"/>
                </a:tc>
                <a:tc>
                  <a:txBody>
                    <a:bodyPr/>
                    <a:lstStyle/>
                    <a:p>
                      <a:r>
                        <a:rPr lang="en-GB" sz="800" dirty="0" smtClean="0"/>
                        <a:t>To be the main microcontroller</a:t>
                      </a:r>
                      <a:r>
                        <a:rPr lang="en-GB" sz="800" baseline="0" dirty="0" smtClean="0"/>
                        <a:t> of the product and control the LED panels, perform the frequency analyses and interface with the SD card</a:t>
                      </a:r>
                      <a:endParaRPr lang="en-GB" sz="800" dirty="0"/>
                    </a:p>
                  </a:txBody>
                  <a:tcPr marT="34290" marB="34290"/>
                </a:tc>
              </a:tr>
              <a:tr h="600138">
                <a:tc>
                  <a:txBody>
                    <a:bodyPr/>
                    <a:lstStyle/>
                    <a:p>
                      <a:endParaRPr lang="en-GB" sz="900" dirty="0"/>
                    </a:p>
                  </a:txBody>
                  <a:tcPr marT="34290" marB="34290"/>
                </a:tc>
                <a:tc>
                  <a:txBody>
                    <a:bodyPr/>
                    <a:lstStyle/>
                    <a:p>
                      <a:r>
                        <a:rPr lang="en-GB" sz="800" dirty="0" smtClean="0"/>
                        <a:t>32x8 WS2812B Led</a:t>
                      </a:r>
                      <a:r>
                        <a:rPr lang="en-GB" sz="800" baseline="0" dirty="0" smtClean="0"/>
                        <a:t> Panel</a:t>
                      </a:r>
                      <a:endParaRPr lang="en-GB" sz="800" dirty="0"/>
                    </a:p>
                  </a:txBody>
                  <a:tcPr marT="34290" marB="34290"/>
                </a:tc>
                <a:tc>
                  <a:txBody>
                    <a:bodyPr/>
                    <a:lstStyle/>
                    <a:p>
                      <a:r>
                        <a:rPr lang="en-GB" sz="800" dirty="0" smtClean="0"/>
                        <a:t>To</a:t>
                      </a:r>
                      <a:r>
                        <a:rPr lang="en-GB" sz="800" baseline="0" dirty="0" smtClean="0"/>
                        <a:t> be the display of the product to show the different frequency bars and allow customisation of the RGB colour</a:t>
                      </a:r>
                      <a:endParaRPr lang="en-GB" sz="800" dirty="0"/>
                    </a:p>
                  </a:txBody>
                  <a:tcPr marT="34290" marB="34290"/>
                </a:tc>
              </a:tr>
              <a:tr h="381906">
                <a:tc>
                  <a:txBody>
                    <a:bodyPr/>
                    <a:lstStyle/>
                    <a:p>
                      <a:endParaRPr lang="en-GB" sz="900" dirty="0"/>
                    </a:p>
                  </a:txBody>
                  <a:tcPr marT="34290" marB="34290"/>
                </a:tc>
                <a:tc>
                  <a:txBody>
                    <a:bodyPr/>
                    <a:lstStyle/>
                    <a:p>
                      <a:r>
                        <a:rPr lang="en-GB" sz="800" dirty="0" smtClean="0"/>
                        <a:t>IR</a:t>
                      </a:r>
                      <a:r>
                        <a:rPr lang="en-GB" sz="800" baseline="0" dirty="0" smtClean="0"/>
                        <a:t> Receiver </a:t>
                      </a:r>
                      <a:endParaRPr lang="en-GB" sz="800" dirty="0"/>
                    </a:p>
                  </a:txBody>
                  <a:tcPr marT="34290" marB="34290"/>
                </a:tc>
                <a:tc>
                  <a:txBody>
                    <a:bodyPr/>
                    <a:lstStyle/>
                    <a:p>
                      <a:r>
                        <a:rPr lang="en-GB" sz="800" dirty="0" smtClean="0"/>
                        <a:t>To receive</a:t>
                      </a:r>
                      <a:r>
                        <a:rPr lang="en-GB" sz="800" baseline="0" dirty="0" smtClean="0"/>
                        <a:t> the signal from the IR remote which will be how the user controls the device</a:t>
                      </a:r>
                      <a:endParaRPr lang="en-GB" sz="800" dirty="0"/>
                    </a:p>
                  </a:txBody>
                  <a:tcPr marT="34290" marB="34290"/>
                </a:tc>
              </a:tr>
              <a:tr h="600138">
                <a:tc>
                  <a:txBody>
                    <a:bodyPr/>
                    <a:lstStyle/>
                    <a:p>
                      <a:endParaRPr lang="en-GB" sz="900" dirty="0"/>
                    </a:p>
                  </a:txBody>
                  <a:tcPr marT="34290" marB="34290"/>
                </a:tc>
                <a:tc>
                  <a:txBody>
                    <a:bodyPr/>
                    <a:lstStyle/>
                    <a:p>
                      <a:r>
                        <a:rPr lang="en-GB" sz="800" dirty="0" smtClean="0"/>
                        <a:t>LM324</a:t>
                      </a:r>
                      <a:endParaRPr lang="en-GB" sz="800" dirty="0"/>
                    </a:p>
                  </a:txBody>
                  <a:tcPr marT="34290" marB="34290"/>
                </a:tc>
                <a:tc>
                  <a:txBody>
                    <a:bodyPr/>
                    <a:lstStyle/>
                    <a:p>
                      <a:r>
                        <a:rPr lang="en-GB" sz="800" dirty="0" smtClean="0"/>
                        <a:t>To convert</a:t>
                      </a:r>
                      <a:r>
                        <a:rPr lang="en-GB" sz="800" baseline="0" dirty="0" smtClean="0"/>
                        <a:t> the audio inputs for the unit into a logic level that the microcontroller can use also it only needs an single power supply so it is easy to use</a:t>
                      </a:r>
                      <a:endParaRPr lang="en-GB" sz="800" dirty="0"/>
                    </a:p>
                  </a:txBody>
                  <a:tcPr marT="34290" marB="34290"/>
                </a:tc>
              </a:tr>
              <a:tr h="709254">
                <a:tc>
                  <a:txBody>
                    <a:bodyPr/>
                    <a:lstStyle/>
                    <a:p>
                      <a:endParaRPr lang="en-GB" sz="900" dirty="0"/>
                    </a:p>
                  </a:txBody>
                  <a:tcPr marT="34290" marB="34290"/>
                </a:tc>
                <a:tc>
                  <a:txBody>
                    <a:bodyPr/>
                    <a:lstStyle/>
                    <a:p>
                      <a:r>
                        <a:rPr lang="en-GB" sz="800" dirty="0" smtClean="0"/>
                        <a:t>Mean well</a:t>
                      </a:r>
                      <a:r>
                        <a:rPr lang="en-GB" sz="800" baseline="0" dirty="0" smtClean="0"/>
                        <a:t> UHP-200A-5</a:t>
                      </a:r>
                      <a:endParaRPr lang="en-GB" sz="800" dirty="0"/>
                    </a:p>
                  </a:txBody>
                  <a:tcPr marT="34290" marB="34290"/>
                </a:tc>
                <a:tc>
                  <a:txBody>
                    <a:bodyPr/>
                    <a:lstStyle/>
                    <a:p>
                      <a:r>
                        <a:rPr lang="en-GB" sz="800" dirty="0" smtClean="0"/>
                        <a:t>To power</a:t>
                      </a:r>
                      <a:r>
                        <a:rPr lang="en-GB" sz="800" baseline="0" dirty="0" smtClean="0"/>
                        <a:t> the unit as the LED panels require 15A maximum each so it can supply 40A at 5v as it is a 200W power supply which leaves 10A spare for other circuitry and the USB port</a:t>
                      </a:r>
                      <a:endParaRPr lang="en-GB" sz="800" dirty="0"/>
                    </a:p>
                  </a:txBody>
                  <a:tcPr marT="34290" marB="34290"/>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pSp>
        <p:nvGrpSpPr>
          <p:cNvPr id="2" name="Group 13"/>
          <p:cNvGrpSpPr/>
          <p:nvPr/>
        </p:nvGrpSpPr>
        <p:grpSpPr>
          <a:xfrm>
            <a:off x="1475656" y="1779662"/>
            <a:ext cx="2088232" cy="2872107"/>
            <a:chOff x="1475656" y="1816358"/>
            <a:chExt cx="2361699" cy="4608835"/>
          </a:xfrm>
        </p:grpSpPr>
        <p:pic>
          <p:nvPicPr>
            <p:cNvPr id="8" name="Picture 7" descr="Image result for atmega 1284p"/>
            <p:cNvPicPr/>
            <p:nvPr/>
          </p:nvPicPr>
          <p:blipFill>
            <a:blip r:embed="rId2" cstate="print"/>
            <a:srcRect/>
            <a:stretch>
              <a:fillRect/>
            </a:stretch>
          </p:blipFill>
          <p:spPr bwMode="auto">
            <a:xfrm>
              <a:off x="1475656" y="1816358"/>
              <a:ext cx="2361699" cy="787077"/>
            </a:xfrm>
            <a:prstGeom prst="rect">
              <a:avLst/>
            </a:prstGeom>
            <a:noFill/>
            <a:ln w="9525">
              <a:noFill/>
              <a:miter lim="800000"/>
              <a:headEnd/>
              <a:tailEnd/>
            </a:ln>
          </p:spPr>
        </p:pic>
        <p:pic>
          <p:nvPicPr>
            <p:cNvPr id="9" name="Picture 8" descr="Image result for 32x8 ws2812b"/>
            <p:cNvPicPr/>
            <p:nvPr/>
          </p:nvPicPr>
          <p:blipFill>
            <a:blip r:embed="rId3" cstate="print"/>
            <a:srcRect t="7470" b="10356"/>
            <a:stretch>
              <a:fillRect/>
            </a:stretch>
          </p:blipFill>
          <p:spPr bwMode="auto">
            <a:xfrm>
              <a:off x="1619672" y="2780928"/>
              <a:ext cx="2073667" cy="792088"/>
            </a:xfrm>
            <a:prstGeom prst="rect">
              <a:avLst/>
            </a:prstGeom>
            <a:noFill/>
            <a:ln w="9525">
              <a:noFill/>
              <a:miter lim="800000"/>
              <a:headEnd/>
              <a:tailEnd/>
            </a:ln>
          </p:spPr>
        </p:pic>
        <p:pic>
          <p:nvPicPr>
            <p:cNvPr id="12" name="Picture 11" descr="Image result for ir receiver"/>
            <p:cNvPicPr/>
            <p:nvPr/>
          </p:nvPicPr>
          <p:blipFill>
            <a:blip r:embed="rId4" cstate="print"/>
            <a:srcRect/>
            <a:stretch>
              <a:fillRect/>
            </a:stretch>
          </p:blipFill>
          <p:spPr bwMode="auto">
            <a:xfrm>
              <a:off x="2290035" y="3665164"/>
              <a:ext cx="818406" cy="531315"/>
            </a:xfrm>
            <a:prstGeom prst="rect">
              <a:avLst/>
            </a:prstGeom>
            <a:noFill/>
            <a:ln w="9525">
              <a:noFill/>
              <a:miter lim="800000"/>
              <a:headEnd/>
              <a:tailEnd/>
            </a:ln>
          </p:spPr>
        </p:pic>
        <p:pic>
          <p:nvPicPr>
            <p:cNvPr id="13" name="Picture 12" descr="Image result for lm324"/>
            <p:cNvPicPr/>
            <p:nvPr/>
          </p:nvPicPr>
          <p:blipFill>
            <a:blip r:embed="rId5" cstate="print"/>
            <a:srcRect/>
            <a:stretch>
              <a:fillRect/>
            </a:stretch>
          </p:blipFill>
          <p:spPr bwMode="auto">
            <a:xfrm>
              <a:off x="2127159" y="4358466"/>
              <a:ext cx="1224136" cy="936104"/>
            </a:xfrm>
            <a:prstGeom prst="rect">
              <a:avLst/>
            </a:prstGeom>
            <a:noFill/>
            <a:ln w="9525">
              <a:noFill/>
              <a:miter lim="800000"/>
              <a:headEnd/>
              <a:tailEnd/>
            </a:ln>
          </p:spPr>
        </p:pic>
        <p:pic>
          <p:nvPicPr>
            <p:cNvPr id="79875" name="Picture 3"/>
            <p:cNvPicPr>
              <a:picLocks noChangeAspect="1" noChangeArrowheads="1"/>
            </p:cNvPicPr>
            <p:nvPr/>
          </p:nvPicPr>
          <p:blipFill>
            <a:blip r:embed="rId6" cstate="print"/>
            <a:srcRect/>
            <a:stretch>
              <a:fillRect/>
            </a:stretch>
          </p:blipFill>
          <p:spPr bwMode="auto">
            <a:xfrm>
              <a:off x="2171545" y="5547596"/>
              <a:ext cx="1152128" cy="877597"/>
            </a:xfrm>
            <a:prstGeom prst="rect">
              <a:avLst/>
            </a:prstGeom>
            <a:noFill/>
            <a:ln w="9525">
              <a:noFill/>
              <a:miter lim="800000"/>
              <a:headEnd/>
              <a:tailEnd/>
            </a:ln>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lstStyle/>
          <a:p>
            <a:r>
              <a:rPr lang="en-GB" dirty="0" smtClean="0"/>
              <a:t>Possible Software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FHT</a:t>
            </a:r>
            <a:endParaRPr lang="en-GB" dirty="0"/>
          </a:p>
        </p:txBody>
      </p:sp>
      <p:sp>
        <p:nvSpPr>
          <p:cNvPr id="3" name="Content Placeholder 2"/>
          <p:cNvSpPr>
            <a:spLocks noGrp="1"/>
          </p:cNvSpPr>
          <p:nvPr>
            <p:ph idx="1"/>
          </p:nvPr>
        </p:nvSpPr>
        <p:spPr/>
        <p:txBody>
          <a:bodyPr/>
          <a:lstStyle/>
          <a:p>
            <a:r>
              <a:rPr lang="en-GB" dirty="0" smtClean="0"/>
              <a:t>I found a library with example code for FHT which ran on the Arduino Bootloader</a:t>
            </a:r>
          </a:p>
          <a:p>
            <a:r>
              <a:rPr lang="en-GB" dirty="0" smtClean="0">
                <a:hlinkClick r:id="rId2"/>
              </a:rPr>
              <a:t>http://wiki.openmusiclabs.com/wiki/ArduinoFHT</a:t>
            </a:r>
            <a:endParaRPr lang="en-GB" dirty="0" smtClean="0"/>
          </a:p>
          <a:p>
            <a:r>
              <a:rPr lang="en-GB" dirty="0" smtClean="0"/>
              <a:t>It included example code for basic FHT which I incorporated into my master code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FastLED</a:t>
            </a:r>
            <a:endParaRPr lang="en-GB" dirty="0"/>
          </a:p>
        </p:txBody>
      </p:sp>
      <p:sp>
        <p:nvSpPr>
          <p:cNvPr id="3" name="Content Placeholder 2"/>
          <p:cNvSpPr>
            <a:spLocks noGrp="1"/>
          </p:cNvSpPr>
          <p:nvPr>
            <p:ph idx="1"/>
          </p:nvPr>
        </p:nvSpPr>
        <p:spPr/>
        <p:txBody>
          <a:bodyPr/>
          <a:lstStyle/>
          <a:p>
            <a:r>
              <a:rPr lang="en-GB" dirty="0" smtClean="0"/>
              <a:t>I found a library called </a:t>
            </a:r>
            <a:r>
              <a:rPr lang="en-GB" dirty="0" err="1" smtClean="0"/>
              <a:t>FastLED</a:t>
            </a:r>
            <a:r>
              <a:rPr lang="en-GB" dirty="0" smtClean="0"/>
              <a:t> which was a library that ran on the Arduino Bootloader which allowed the microcontroller to easily control LED panels like the WS2812B panels I have</a:t>
            </a:r>
          </a:p>
          <a:p>
            <a:r>
              <a:rPr lang="en-GB" dirty="0" smtClean="0">
                <a:hlinkClick r:id="rId2"/>
              </a:rPr>
              <a:t>http://fastled.io/</a:t>
            </a:r>
            <a:endParaRPr lang="en-GB" dirty="0" smtClean="0"/>
          </a:p>
          <a:p>
            <a:r>
              <a:rPr lang="en-GB" dirty="0" smtClean="0"/>
              <a:t>I used some example code to help me write the code to control the LED panels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Reading Image files from an SD card</a:t>
            </a:r>
            <a:endParaRPr lang="en-GB" dirty="0"/>
          </a:p>
        </p:txBody>
      </p:sp>
      <p:sp>
        <p:nvSpPr>
          <p:cNvPr id="3" name="Content Placeholder 2"/>
          <p:cNvSpPr>
            <a:spLocks noGrp="1"/>
          </p:cNvSpPr>
          <p:nvPr>
            <p:ph idx="1"/>
          </p:nvPr>
        </p:nvSpPr>
        <p:spPr/>
        <p:txBody>
          <a:bodyPr/>
          <a:lstStyle/>
          <a:p>
            <a:r>
              <a:rPr lang="en-GB" dirty="0" smtClean="0"/>
              <a:t>After a lot of research I determined it was too hard to read standard image files from and SD card. I created a program in python to allow images to be stored in a database on the SD card in an easy way for it to be easy to decode the images on the microcontroller</a:t>
            </a:r>
          </a:p>
          <a:p>
            <a:pPr>
              <a:buNone/>
            </a:pPr>
            <a:endParaRPr lang="en-GB" dirty="0" smtClean="0"/>
          </a:p>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Reading files from an SD card</a:t>
            </a:r>
            <a:endParaRPr lang="en-GB" dirty="0"/>
          </a:p>
        </p:txBody>
      </p:sp>
      <p:sp>
        <p:nvSpPr>
          <p:cNvPr id="3" name="Content Placeholder 2"/>
          <p:cNvSpPr>
            <a:spLocks noGrp="1"/>
          </p:cNvSpPr>
          <p:nvPr>
            <p:ph idx="1"/>
          </p:nvPr>
        </p:nvSpPr>
        <p:spPr/>
        <p:txBody>
          <a:bodyPr/>
          <a:lstStyle/>
          <a:p>
            <a:r>
              <a:rPr lang="en-GB" dirty="0" smtClean="0"/>
              <a:t>To read files from an SD card the SDFat library allows standard fat – formatted SD cards to be accessed on the Arduino Bootloader</a:t>
            </a:r>
          </a:p>
          <a:p>
            <a:r>
              <a:rPr lang="en-GB" dirty="0" smtClean="0"/>
              <a:t>I used some example code to be able to decode the images from the SD card</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Concept</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a:t>
            </a:r>
            <a:r>
              <a:rPr lang="en-GB" dirty="0" smtClean="0"/>
              <a:t>Overview</a:t>
            </a:r>
            <a:endParaRPr lang="en-GB" dirty="0"/>
          </a:p>
        </p:txBody>
      </p:sp>
      <p:sp>
        <p:nvSpPr>
          <p:cNvPr id="3" name="Text Placeholder 2"/>
          <p:cNvSpPr>
            <a:spLocks noGrp="1"/>
          </p:cNvSpPr>
          <p:nvPr>
            <p:ph type="body" idx="1"/>
          </p:nvPr>
        </p:nvSpPr>
        <p:spPr/>
        <p:txBody>
          <a:bodyPr/>
          <a:lstStyle/>
          <a:p>
            <a:r>
              <a:rPr lang="en-GB" dirty="0" smtClean="0"/>
              <a:t>Basic Overview</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Basic overview</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a:t>
            </a:r>
            <a:r>
              <a:rPr lang="en-GB" dirty="0" smtClean="0"/>
              <a:t>Overview</a:t>
            </a:r>
            <a:endParaRPr lang="en-GB" dirty="0"/>
          </a:p>
        </p:txBody>
      </p:sp>
      <p:sp>
        <p:nvSpPr>
          <p:cNvPr id="3" name="Text Placeholder 2"/>
          <p:cNvSpPr>
            <a:spLocks noGrp="1"/>
          </p:cNvSpPr>
          <p:nvPr>
            <p:ph type="body" idx="1"/>
          </p:nvPr>
        </p:nvSpPr>
        <p:spPr/>
        <p:txBody>
          <a:bodyPr/>
          <a:lstStyle/>
          <a:p>
            <a:r>
              <a:rPr lang="en-GB" dirty="0" smtClean="0"/>
              <a:t>Product Specification</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Specifications</a:t>
            </a:r>
            <a:endParaRPr lang="en-US" dirty="0"/>
          </a:p>
        </p:txBody>
      </p:sp>
      <p:sp>
        <p:nvSpPr>
          <p:cNvPr id="3" name="Content Placeholder 2"/>
          <p:cNvSpPr>
            <a:spLocks noGrp="1"/>
          </p:cNvSpPr>
          <p:nvPr>
            <p:ph idx="1"/>
          </p:nvPr>
        </p:nvSpPr>
        <p:spPr>
          <a:xfrm>
            <a:off x="539552" y="1347614"/>
            <a:ext cx="8115300" cy="3456384"/>
          </a:xfrm>
        </p:spPr>
        <p:txBody>
          <a:bodyPr>
            <a:noAutofit/>
          </a:bodyPr>
          <a:lstStyle/>
          <a:p>
            <a:pPr marL="425196" indent="-342900">
              <a:spcBef>
                <a:spcPts val="0"/>
              </a:spcBef>
              <a:buFont typeface="+mj-lt"/>
              <a:buAutoNum type="arabicPeriod"/>
            </a:pP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It will have a internal power supply as it will need to produce 30A for the LED panels at 5v.</a:t>
            </a:r>
          </a:p>
          <a:p>
            <a:pPr marL="699516" lvl="1" indent="-342900">
              <a:spcBef>
                <a:spcPts val="0"/>
              </a:spcBef>
              <a:buFont typeface="+mj-lt"/>
              <a:buAutoNum type="arabicPeriod"/>
            </a:pPr>
            <a:r>
              <a:rPr lang="en-GB" sz="700" b="1" dirty="0" smtClean="0">
                <a:latin typeface="Calibri" panose="020F0502020204030204" pitchFamily="34" charset="0"/>
                <a:ea typeface="Times New Roman" panose="020F0502020204030204" pitchFamily="34" charset="0"/>
                <a:cs typeface="Times New Roman" panose="020F0502020204030204" pitchFamily="34" charset="0"/>
              </a:rPr>
              <a:t>It will use a standard IEC power connector with a hard power switch.</a:t>
            </a:r>
            <a:endParaRPr lang="en-GB" sz="7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It will have a</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 black painted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wood case to make the display stand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out</a:t>
            </a:r>
          </a:p>
          <a:p>
            <a:pPr marL="699516" lvl="1" indent="-342900">
              <a:spcBef>
                <a:spcPts val="0"/>
              </a:spcBef>
              <a:buFont typeface="+mj-lt"/>
              <a:buAutoNum type="arabicPeriod"/>
            </a:pPr>
            <a:r>
              <a:rPr lang="en-GB" sz="700" b="1" dirty="0" smtClean="0">
                <a:latin typeface="Calibri" panose="020F0502020204030204" pitchFamily="34" charset="0"/>
                <a:ea typeface="Times New Roman" panose="020F0502020204030204" pitchFamily="34" charset="0"/>
                <a:cs typeface="Times New Roman" panose="020F0502020204030204" pitchFamily="34" charset="0"/>
              </a:rPr>
              <a:t>The wood will be painted black once the unit is assembled to  hide the joints in the wood</a:t>
            </a:r>
            <a:endParaRPr lang="en-GB" sz="7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There will be a clear a</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crylic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sheet in the front of the case to protect the led boards and to stop people touching the led boards</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Picture hook for the option to wall mount the unit</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mounting </a:t>
            </a: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slots</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on the back for laser cut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acrylic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legs to make the unit more stable so it doesn’t fall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over. The acrylic legs will have holes in them for a screw in the side of the case to slot into them so they are secure and they don’t fall out</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the power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socket, audio ports and SD card slot recessed on back of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unit in a recess  that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so when it is on a wall it lies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flat. The recess will have the inputs at a 90</a:t>
            </a:r>
            <a:r>
              <a:rPr lang="en-GB" sz="900" b="1" dirty="0" smtClean="0">
                <a:effectLst/>
                <a:latin typeface="Calibri"/>
                <a:ea typeface="Times New Roman" panose="020F0502020204030204" pitchFamily="34" charset="0"/>
                <a:cs typeface="Calibri"/>
              </a:rPr>
              <a:t>° angle so the ports are facing sideways. The recess will be fairly large to allow for different connector sizes and cables</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a:t>
            </a: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g</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roove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cut out of bottom lip on unit so cables can run down the wall it is mounted on</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hard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power switch on side of unit so power can be completely isolated from the unit to minimise fire risk</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The audio inputs it will have</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spcBef>
                <a:spcPts val="0"/>
              </a:spcBef>
              <a:buFont typeface="+mj-lt"/>
              <a:buAutoNum type="arabicPeriod"/>
            </a:pPr>
            <a:r>
              <a:rPr lang="en-GB" sz="800" dirty="0">
                <a:effectLst/>
                <a:latin typeface="Calibri" panose="020F0502020204030204" pitchFamily="34" charset="0"/>
                <a:ea typeface="Times New Roman" panose="020F0502020204030204" pitchFamily="34" charset="0"/>
                <a:cs typeface="Times New Roman" panose="020F0502020204030204" pitchFamily="34" charset="0"/>
              </a:rPr>
              <a:t>Microphone for use with audio sources which can be heard by the unit and do not want to use an Aux cable</a:t>
            </a:r>
          </a:p>
          <a:p>
            <a:pPr lvl="2">
              <a:spcBef>
                <a:spcPts val="0"/>
              </a:spcBef>
              <a:buFont typeface="+mj-lt"/>
              <a:buAutoNum type="arabicPeriod"/>
            </a:pPr>
            <a:r>
              <a:rPr lang="en-GB" sz="700" dirty="0">
                <a:effectLst/>
                <a:latin typeface="Calibri" panose="020F0502020204030204" pitchFamily="34" charset="0"/>
                <a:ea typeface="Times New Roman" panose="020F0502020204030204" pitchFamily="34" charset="0"/>
                <a:cs typeface="Times New Roman" panose="020F0502020204030204" pitchFamily="34" charset="0"/>
              </a:rPr>
              <a:t>Microphone should </a:t>
            </a:r>
            <a:r>
              <a:rPr lang="en-GB" sz="700" dirty="0" smtClean="0">
                <a:effectLst/>
                <a:latin typeface="Calibri" panose="020F0502020204030204" pitchFamily="34" charset="0"/>
                <a:ea typeface="Times New Roman" panose="020F0502020204030204" pitchFamily="34" charset="0"/>
                <a:cs typeface="Times New Roman" panose="020F0502020204030204" pitchFamily="34" charset="0"/>
              </a:rPr>
              <a:t>be </a:t>
            </a:r>
            <a:r>
              <a:rPr lang="en-GB" sz="700" dirty="0">
                <a:effectLst/>
                <a:latin typeface="Calibri" panose="020F0502020204030204" pitchFamily="34" charset="0"/>
                <a:ea typeface="Times New Roman" panose="020F0502020204030204" pitchFamily="34" charset="0"/>
                <a:cs typeface="Times New Roman" panose="020F0502020204030204" pitchFamily="34" charset="0"/>
              </a:rPr>
              <a:t>mounted to the front of the unit for the best signal from the sound in the surrounding area</a:t>
            </a:r>
          </a:p>
          <a:p>
            <a:pPr lvl="2">
              <a:spcBef>
                <a:spcPts val="0"/>
              </a:spcBef>
              <a:buFont typeface="+mj-lt"/>
              <a:buAutoNum type="arabicPeriod"/>
            </a:pPr>
            <a:r>
              <a:rPr lang="en-GB" sz="700" dirty="0">
                <a:effectLst/>
                <a:latin typeface="Calibri" panose="020F0502020204030204" pitchFamily="34" charset="0"/>
                <a:ea typeface="Times New Roman" panose="020F0502020204030204" pitchFamily="34" charset="0"/>
                <a:cs typeface="Times New Roman" panose="020F0502020204030204" pitchFamily="34" charset="0"/>
              </a:rPr>
              <a:t>Microphone needs a preamp to bring it up to line level</a:t>
            </a:r>
          </a:p>
          <a:p>
            <a:pPr marL="745236" lvl="1" indent="-342900">
              <a:spcBef>
                <a:spcPts val="0"/>
              </a:spcBef>
              <a:buFont typeface="+mj-lt"/>
              <a:buAutoNum type="arabicPeriod"/>
            </a:pPr>
            <a:r>
              <a:rPr lang="en-GB" sz="800" dirty="0">
                <a:effectLst/>
                <a:latin typeface="Calibri" panose="020F0502020204030204" pitchFamily="34" charset="0"/>
                <a:ea typeface="Times New Roman" panose="020F0502020204030204" pitchFamily="34" charset="0"/>
                <a:cs typeface="Times New Roman" panose="020F0502020204030204" pitchFamily="34" charset="0"/>
              </a:rPr>
              <a:t>3.5mm audio socket with another 3.5mm audio socket for </a:t>
            </a:r>
            <a:r>
              <a:rPr lang="en-GB" sz="8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800" dirty="0">
                <a:effectLst/>
                <a:latin typeface="Calibri" panose="020F0502020204030204" pitchFamily="34" charset="0"/>
                <a:ea typeface="Times New Roman" panose="020F0502020204030204" pitchFamily="34" charset="0"/>
                <a:cs typeface="Times New Roman" panose="020F0502020204030204" pitchFamily="34" charset="0"/>
              </a:rPr>
              <a:t>and isolation so it doesn’t distort the audio going in if they are using a passive splitter</a:t>
            </a:r>
          </a:p>
          <a:p>
            <a:pPr lvl="2">
              <a:spcBef>
                <a:spcPts val="0"/>
              </a:spcBef>
              <a:buFont typeface="+mj-lt"/>
              <a:buAutoNum type="arabicPeriod"/>
            </a:pPr>
            <a:r>
              <a:rPr lang="en-GB" sz="700" dirty="0">
                <a:effectLst/>
                <a:latin typeface="Calibri" panose="020F0502020204030204" pitchFamily="34" charset="0"/>
                <a:ea typeface="Times New Roman" panose="020F0502020204030204" pitchFamily="34" charset="0"/>
                <a:cs typeface="Times New Roman" panose="020F0502020204030204" pitchFamily="34" charset="0"/>
              </a:rPr>
              <a:t>Audio must be actively converted to mono to prevent distortion on the audio input as it could be passively split somewhere or be using the </a:t>
            </a:r>
            <a:r>
              <a:rPr lang="en-GB" sz="7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700" dirty="0">
                <a:effectLst/>
                <a:latin typeface="Calibri" panose="020F0502020204030204" pitchFamily="34" charset="0"/>
                <a:ea typeface="Times New Roman" panose="020F0502020204030204" pitchFamily="34" charset="0"/>
                <a:cs typeface="Times New Roman" panose="020F0502020204030204" pitchFamily="34" charset="0"/>
              </a:rPr>
              <a:t>socket</a:t>
            </a:r>
          </a:p>
          <a:p>
            <a:pPr marL="425196" indent="-342900">
              <a:spcBef>
                <a:spcPts val="0"/>
              </a:spcBef>
              <a:buFont typeface="+mj-lt"/>
              <a:buAutoNum type="arabicPeriod"/>
            </a:pP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All audio inputs must be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isolated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from each other and when a input is selected it must pass through an auto volume control circuit before entering the microcontroller.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 So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the audio can be scaled to get the most amount of detail out of it</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an IR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remote control for control without touching the unit</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spcBef>
                <a:spcPts val="0"/>
              </a:spcBef>
              <a:buFont typeface="+mj-lt"/>
              <a:buAutoNum type="arabicPeriod"/>
            </a:pPr>
            <a:r>
              <a:rPr lang="en-GB" sz="8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between the audio inputs and turn of the unit in turn in the pattern: Aux socket, Microphone, Off</a:t>
            </a:r>
          </a:p>
          <a:p>
            <a:pPr marL="745236" lvl="1" indent="-342900">
              <a:spcBef>
                <a:spcPts val="0"/>
              </a:spcBef>
              <a:buFont typeface="+mj-lt"/>
              <a:buAutoNum type="arabicPeriod"/>
            </a:pPr>
            <a:r>
              <a:rPr lang="en-GB" sz="8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display style for the spectrum analyser, modes could include variants of live mode showing the current audio frequencies, peak hold mode where dots show when the audio peak in the last few seconds and how high the peak was, and a mode when the whole screen is on and gets dimmer and gets brighter when a beat happens in the audio. The modes could include horizontal or vertical </a:t>
            </a:r>
            <a:r>
              <a:rPr lang="en-GB" sz="800" dirty="0" smtClean="0">
                <a:effectLst/>
                <a:latin typeface="Calibri" panose="020F0502020204030204" pitchFamily="34" charset="0"/>
                <a:ea typeface="Times New Roman" panose="020F0502020204030204" pitchFamily="34" charset="0"/>
                <a:cs typeface="Times New Roman" panose="020F0502020204030204" pitchFamily="34" charset="0"/>
              </a:rPr>
              <a:t>variants </a:t>
            </a:r>
            <a:r>
              <a:rPr lang="en-GB" sz="800" dirty="0">
                <a:effectLst/>
                <a:latin typeface="Calibri" panose="020F0502020204030204" pitchFamily="34" charset="0"/>
                <a:ea typeface="Times New Roman" panose="020F0502020204030204" pitchFamily="34" charset="0"/>
                <a:cs typeface="Times New Roman" panose="020F0502020204030204" pitchFamily="34" charset="0"/>
              </a:rPr>
              <a:t>of these modes.</a:t>
            </a:r>
          </a:p>
          <a:p>
            <a:pPr marL="745236" lvl="1" indent="-342900">
              <a:spcBef>
                <a:spcPts val="0"/>
              </a:spcBef>
              <a:buFont typeface="+mj-lt"/>
              <a:buAutoNum type="arabicPeriod"/>
            </a:pPr>
            <a:r>
              <a:rPr lang="en-GB" sz="8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colour pattern of thee screen. Patterns would be stored on a </a:t>
            </a:r>
            <a:r>
              <a:rPr lang="en-GB" sz="800"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800" dirty="0">
                <a:effectLst/>
                <a:latin typeface="Calibri" panose="020F0502020204030204" pitchFamily="34" charset="0"/>
                <a:ea typeface="Times New Roman" panose="020F0502020204030204" pitchFamily="34" charset="0"/>
                <a:cs typeface="Times New Roman" panose="020F0502020204030204" pitchFamily="34" charset="0"/>
              </a:rPr>
              <a:t>card with a picture for each pattern so the user could create their own patterns</a:t>
            </a:r>
          </a:p>
          <a:p>
            <a:pPr marL="425196" indent="-342900">
              <a:spcBef>
                <a:spcPts val="0"/>
              </a:spcBef>
              <a:buFont typeface="+mj-lt"/>
              <a:buAutoNum type="arabicPeriod"/>
            </a:pP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The unit must have an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card slot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for image files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stored on an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card</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The file format used will be </a:t>
            </a: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a custom file type for storing images for the led matrix</a:t>
            </a:r>
            <a:endParaRPr lang="en-GB" sz="900" b="1" dirty="0" smtClean="0">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None/>
            </a:pP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	Images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will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be stored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in a folder called </a:t>
            </a: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a:t>
            </a:r>
            <a:r>
              <a:rPr lang="en-GB" sz="900" b="1" dirty="0" err="1" smtClean="0">
                <a:latin typeface="Calibri" panose="020F0502020204030204" pitchFamily="34" charset="0"/>
                <a:ea typeface="Times New Roman" panose="020F0502020204030204" pitchFamily="34" charset="0"/>
                <a:cs typeface="Times New Roman" panose="020F0502020204030204" pitchFamily="34" charset="0"/>
              </a:rPr>
              <a:t>imx</a:t>
            </a:r>
            <a:endParaRPr lang="en-GB" sz="700" dirty="0">
              <a:effectLst/>
              <a:latin typeface="Calibri" panose="020F0502020204030204" pitchFamily="34" charset="0"/>
              <a:ea typeface="Times New Roman" panose="020F0502020204030204" pitchFamily="34" charset="0"/>
              <a:cs typeface="Times New Roman" panose="020F0502020204030204" pitchFamily="34" charset="0"/>
            </a:endParaRP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41911221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Social and Moral Issues</a:t>
            </a:r>
            <a:endParaRPr lang="en-GB" dirty="0"/>
          </a:p>
        </p:txBody>
      </p:sp>
      <p:sp>
        <p:nvSpPr>
          <p:cNvPr id="3" name="Content Placeholder 2"/>
          <p:cNvSpPr>
            <a:spLocks noGrp="1"/>
          </p:cNvSpPr>
          <p:nvPr>
            <p:ph idx="1"/>
          </p:nvPr>
        </p:nvSpPr>
        <p:spPr/>
        <p:txBody>
          <a:bodyPr>
            <a:normAutofit lnSpcReduction="10000"/>
          </a:bodyPr>
          <a:lstStyle/>
          <a:p>
            <a:r>
              <a:rPr lang="en-GB" dirty="0" smtClean="0"/>
              <a:t>The product will have bright lights which could disturb other people</a:t>
            </a:r>
          </a:p>
          <a:p>
            <a:r>
              <a:rPr lang="en-GB" dirty="0" smtClean="0"/>
              <a:t>The product would usually be used with some speakers so they could disturb other people</a:t>
            </a:r>
          </a:p>
          <a:p>
            <a:r>
              <a:rPr lang="en-GB" dirty="0" smtClean="0"/>
              <a:t>The product will be designed so that it can be repaired if it breaks</a:t>
            </a:r>
          </a:p>
          <a:p>
            <a:r>
              <a:rPr lang="en-GB" dirty="0" smtClean="0"/>
              <a:t>The product could be dangerous to people with photosensitive epilepsy due to the flashing lights on the display</a:t>
            </a:r>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Environmental Issues</a:t>
            </a:r>
            <a:endParaRPr lang="en-GB" dirty="0"/>
          </a:p>
        </p:txBody>
      </p:sp>
      <p:sp>
        <p:nvSpPr>
          <p:cNvPr id="3" name="Content Placeholder 2"/>
          <p:cNvSpPr>
            <a:spLocks noGrp="1"/>
          </p:cNvSpPr>
          <p:nvPr>
            <p:ph idx="1"/>
          </p:nvPr>
        </p:nvSpPr>
        <p:spPr/>
        <p:txBody>
          <a:bodyPr>
            <a:normAutofit fontScale="70000" lnSpcReduction="20000"/>
          </a:bodyPr>
          <a:lstStyle/>
          <a:p>
            <a:r>
              <a:rPr lang="en-GB" sz="2000" dirty="0" smtClean="0"/>
              <a:t>Most of the case will be made out of soft wood and plywood</a:t>
            </a:r>
          </a:p>
          <a:p>
            <a:r>
              <a:rPr lang="en-GB" sz="2000" dirty="0" smtClean="0"/>
              <a:t>The wood can be sourced from sustainable sources which are FSC approved</a:t>
            </a:r>
          </a:p>
          <a:p>
            <a:pPr lvl="1"/>
            <a:r>
              <a:rPr lang="en-GB" sz="1800" dirty="0" smtClean="0"/>
              <a:t>FSC means that the wood is sourced from sustainable locations where the trees are replanted and managed to prevent deforestation</a:t>
            </a:r>
          </a:p>
          <a:p>
            <a:r>
              <a:rPr lang="en-GB" sz="2000" dirty="0" smtClean="0"/>
              <a:t>Some parts of the case will be made of plastic which can cause issues due to recycling as they could not be widely recycled</a:t>
            </a:r>
          </a:p>
          <a:p>
            <a:r>
              <a:rPr lang="en-GB" sz="2000" dirty="0" smtClean="0"/>
              <a:t>The circuit does not contain any batteries which is good because they could damage the environment by being incorrectly disposed</a:t>
            </a:r>
          </a:p>
          <a:p>
            <a:r>
              <a:rPr lang="en-GB" sz="2000" dirty="0" smtClean="0"/>
              <a:t>The screws will be metal which is widely recyclable</a:t>
            </a:r>
          </a:p>
          <a:p>
            <a:r>
              <a:rPr lang="en-GB" sz="2000" dirty="0" smtClean="0"/>
              <a:t>The solder used will not be lead-based so it will not poison the environment when it is disposed</a:t>
            </a:r>
          </a:p>
          <a:p>
            <a:r>
              <a:rPr lang="en-GB" sz="2000" dirty="0" smtClean="0"/>
              <a:t>The copper on the PCB will be able to be reclaimed as it is worth quite a lot which helps the environment as it is a lot easier and requires a lot less energy than making new copper from copper ore which releases a lot more pollution</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r>
              <a:rPr lang="en-GB" dirty="0" smtClean="0"/>
              <a:t>- 3D Designs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Original Design</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 name="Content Placeholder 6" descr="doc03636820170926103018.jpg"/>
          <p:cNvPicPr>
            <a:picLocks noGrp="1" noChangeAspect="1"/>
          </p:cNvPicPr>
          <p:nvPr>
            <p:ph idx="1"/>
          </p:nvPr>
        </p:nvPicPr>
        <p:blipFill>
          <a:blip r:embed="rId2" cstate="print"/>
          <a:srcRect l="11273" t="15770" r="5990" b="25731"/>
          <a:stretch>
            <a:fillRect/>
          </a:stretch>
        </p:blipFill>
        <p:spPr>
          <a:xfrm>
            <a:off x="504056" y="1410621"/>
            <a:ext cx="8100392" cy="3037647"/>
          </a:xfrm>
        </p:spPr>
      </p:pic>
    </p:spTree>
    <p:extLst>
      <p:ext uri="{BB962C8B-B14F-4D97-AF65-F5344CB8AC3E}">
        <p14:creationId xmlns="" xmlns:p14="http://schemas.microsoft.com/office/powerpoint/2010/main" val="10843180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026" name="Picture 2" descr="C:\Users\Owner\Desktop\School Documents\School work\STRIPEZ\Electronic Project\Renders\V1\Design v1 back.png"/>
          <p:cNvPicPr>
            <a:picLocks noChangeAspect="1" noChangeArrowheads="1"/>
          </p:cNvPicPr>
          <p:nvPr/>
        </p:nvPicPr>
        <p:blipFill>
          <a:blip r:embed="rId2" cstate="print"/>
          <a:srcRect/>
          <a:stretch>
            <a:fillRect/>
          </a:stretch>
        </p:blipFill>
        <p:spPr bwMode="auto">
          <a:xfrm>
            <a:off x="4181461" y="3057804"/>
            <a:ext cx="4687903" cy="1616400"/>
          </a:xfrm>
          <a:prstGeom prst="rect">
            <a:avLst/>
          </a:prstGeom>
          <a:noFill/>
        </p:spPr>
      </p:pic>
      <p:pic>
        <p:nvPicPr>
          <p:cNvPr id="1027" name="Picture 3" descr="C:\Users\Owner\Desktop\School Documents\School work\STRIPEZ\Electronic Project\Renders\V1\Design_2017-Jul-21_12-38-27PM-000_HOME.png"/>
          <p:cNvPicPr>
            <a:picLocks noChangeAspect="1" noChangeArrowheads="1"/>
          </p:cNvPicPr>
          <p:nvPr/>
        </p:nvPicPr>
        <p:blipFill>
          <a:blip r:embed="rId3" cstate="print"/>
          <a:srcRect/>
          <a:stretch>
            <a:fillRect/>
          </a:stretch>
        </p:blipFill>
        <p:spPr bwMode="auto">
          <a:xfrm>
            <a:off x="1403648" y="1113588"/>
            <a:ext cx="3552396" cy="1998222"/>
          </a:xfrm>
          <a:prstGeom prst="rect">
            <a:avLst/>
          </a:prstGeom>
          <a:noFill/>
        </p:spPr>
      </p:pic>
      <p:sp>
        <p:nvSpPr>
          <p:cNvPr id="9" name="TextBox 8"/>
          <p:cNvSpPr txBox="1"/>
          <p:nvPr/>
        </p:nvSpPr>
        <p:spPr>
          <a:xfrm>
            <a:off x="1043608" y="3219822"/>
            <a:ext cx="2520280" cy="1477328"/>
          </a:xfrm>
          <a:prstGeom prst="rect">
            <a:avLst/>
          </a:prstGeom>
          <a:noFill/>
        </p:spPr>
        <p:txBody>
          <a:bodyPr wrap="square" rtlCol="0">
            <a:spAutoFit/>
          </a:bodyPr>
          <a:lstStyle/>
          <a:p>
            <a:r>
              <a:rPr lang="en-GB" dirty="0" smtClean="0"/>
              <a:t>LED Panels</a:t>
            </a:r>
          </a:p>
          <a:p>
            <a:r>
              <a:rPr lang="en-GB" dirty="0" smtClean="0"/>
              <a:t>Side Controls</a:t>
            </a:r>
          </a:p>
          <a:p>
            <a:r>
              <a:rPr lang="en-GB" dirty="0" smtClean="0"/>
              <a:t>Audio Ports</a:t>
            </a:r>
            <a:endParaRPr lang="en-GB" dirty="0" smtClean="0"/>
          </a:p>
          <a:p>
            <a:r>
              <a:rPr lang="en-GB" dirty="0" smtClean="0"/>
              <a:t>Rear Stands</a:t>
            </a:r>
            <a:endParaRPr lang="en-GB" dirty="0" smtClean="0"/>
          </a:p>
          <a:p>
            <a:r>
              <a:rPr lang="en-GB" dirty="0" smtClean="0"/>
              <a:t>AC Port</a:t>
            </a:r>
          </a:p>
        </p:txBody>
      </p:sp>
      <p:cxnSp>
        <p:nvCxnSpPr>
          <p:cNvPr id="11" name="Straight Arrow Connector 10"/>
          <p:cNvCxnSpPr/>
          <p:nvPr/>
        </p:nvCxnSpPr>
        <p:spPr>
          <a:xfrm flipV="1">
            <a:off x="2339752" y="2427734"/>
            <a:ext cx="720080" cy="9721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627784" y="2787774"/>
            <a:ext cx="115212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411760" y="3939902"/>
            <a:ext cx="360040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83768" y="4227934"/>
            <a:ext cx="2592288"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051720" y="4335946"/>
            <a:ext cx="4752528" cy="180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6827499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2050" name="Picture 2" descr="C:\Users\Owner\Desktop\School Documents\School work\STRIPEZ\Electronic Project\Renders\V4\Design v4 Back.png"/>
          <p:cNvPicPr>
            <a:picLocks noChangeAspect="1" noChangeArrowheads="1"/>
          </p:cNvPicPr>
          <p:nvPr/>
        </p:nvPicPr>
        <p:blipFill>
          <a:blip r:embed="rId2" cstate="print"/>
          <a:srcRect/>
          <a:stretch>
            <a:fillRect/>
          </a:stretch>
        </p:blipFill>
        <p:spPr bwMode="auto">
          <a:xfrm>
            <a:off x="3779912" y="2898316"/>
            <a:ext cx="5079628" cy="1751468"/>
          </a:xfrm>
          <a:prstGeom prst="rect">
            <a:avLst/>
          </a:prstGeom>
          <a:noFill/>
        </p:spPr>
      </p:pic>
      <p:pic>
        <p:nvPicPr>
          <p:cNvPr id="2051" name="Picture 3" descr="C:\Users\Owner\Desktop\School Documents\School work\STRIPEZ\Electronic Project\Renders\V4\Design v4 Home.png"/>
          <p:cNvPicPr>
            <a:picLocks noChangeAspect="1" noChangeArrowheads="1"/>
          </p:cNvPicPr>
          <p:nvPr/>
        </p:nvPicPr>
        <p:blipFill>
          <a:blip r:embed="rId3" cstate="print"/>
          <a:srcRect/>
          <a:stretch>
            <a:fillRect/>
          </a:stretch>
        </p:blipFill>
        <p:spPr bwMode="auto">
          <a:xfrm>
            <a:off x="1475655" y="1113588"/>
            <a:ext cx="5325381" cy="1836204"/>
          </a:xfrm>
          <a:prstGeom prst="rect">
            <a:avLst/>
          </a:prstGeom>
          <a:noFill/>
        </p:spPr>
      </p:pic>
      <p:sp>
        <p:nvSpPr>
          <p:cNvPr id="7" name="TextBox 6"/>
          <p:cNvSpPr txBox="1"/>
          <p:nvPr/>
        </p:nvSpPr>
        <p:spPr>
          <a:xfrm>
            <a:off x="1331640" y="3057805"/>
            <a:ext cx="2016224" cy="1200329"/>
          </a:xfrm>
          <a:prstGeom prst="rect">
            <a:avLst/>
          </a:prstGeom>
          <a:noFill/>
        </p:spPr>
        <p:txBody>
          <a:bodyPr wrap="square" rtlCol="0">
            <a:spAutoFit/>
          </a:bodyPr>
          <a:lstStyle/>
          <a:p>
            <a:r>
              <a:rPr lang="en-GB" dirty="0" smtClean="0"/>
              <a:t>Screen Cover</a:t>
            </a:r>
          </a:p>
          <a:p>
            <a:endParaRPr lang="en-GB" dirty="0" smtClean="0"/>
          </a:p>
          <a:p>
            <a:r>
              <a:rPr lang="en-GB" dirty="0" smtClean="0"/>
              <a:t>LED </a:t>
            </a:r>
            <a:r>
              <a:rPr lang="en-GB" dirty="0" smtClean="0"/>
              <a:t>Panels Behind</a:t>
            </a:r>
            <a:endParaRPr lang="en-GB" dirty="0"/>
          </a:p>
        </p:txBody>
      </p:sp>
      <p:cxnSp>
        <p:nvCxnSpPr>
          <p:cNvPr id="9" name="Straight Arrow Connector 8"/>
          <p:cNvCxnSpPr/>
          <p:nvPr/>
        </p:nvCxnSpPr>
        <p:spPr>
          <a:xfrm flipV="1">
            <a:off x="2987824" y="2283718"/>
            <a:ext cx="144016" cy="9901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627784" y="2355726"/>
            <a:ext cx="1224136" cy="16381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An Audio Spectrum Analyser</a:t>
            </a:r>
            <a:endParaRPr lang="en-GB" dirty="0"/>
          </a:p>
        </p:txBody>
      </p:sp>
      <p:sp>
        <p:nvSpPr>
          <p:cNvPr id="3" name="Content Placeholder 2"/>
          <p:cNvSpPr>
            <a:spLocks noGrp="1"/>
          </p:cNvSpPr>
          <p:nvPr>
            <p:ph idx="1"/>
          </p:nvPr>
        </p:nvSpPr>
        <p:spPr/>
        <p:txBody>
          <a:bodyPr/>
          <a:lstStyle/>
          <a:p>
            <a:r>
              <a:rPr lang="en-GB" dirty="0" smtClean="0"/>
              <a:t>A Black case</a:t>
            </a:r>
          </a:p>
          <a:p>
            <a:r>
              <a:rPr lang="en-GB" dirty="0" smtClean="0"/>
              <a:t>A RGB display</a:t>
            </a:r>
          </a:p>
          <a:p>
            <a:r>
              <a:rPr lang="en-GB" dirty="0" smtClean="0"/>
              <a:t>A IR Remote control</a:t>
            </a:r>
          </a:p>
          <a:p>
            <a:r>
              <a:rPr lang="en-GB" dirty="0" smtClean="0"/>
              <a:t>Microphone input</a:t>
            </a:r>
          </a:p>
          <a:p>
            <a:r>
              <a:rPr lang="en-GB" dirty="0" smtClean="0"/>
              <a:t>Aux input</a:t>
            </a:r>
          </a:p>
          <a:p>
            <a:r>
              <a:rPr lang="en-GB" dirty="0" smtClean="0"/>
              <a:t>Different Display Modes and Patterns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3074" name="Picture 2" descr="C:\Users\Owner\Desktop\School Documents\School work\STRIPEZ\Electronic Project\Renders\V7\Design v7 Back.png"/>
          <p:cNvPicPr>
            <a:picLocks noChangeAspect="1" noChangeArrowheads="1"/>
          </p:cNvPicPr>
          <p:nvPr/>
        </p:nvPicPr>
        <p:blipFill>
          <a:blip r:embed="rId2" cstate="print"/>
          <a:srcRect/>
          <a:stretch>
            <a:fillRect/>
          </a:stretch>
        </p:blipFill>
        <p:spPr bwMode="auto">
          <a:xfrm>
            <a:off x="4089501" y="3003798"/>
            <a:ext cx="4843363" cy="1670003"/>
          </a:xfrm>
          <a:prstGeom prst="rect">
            <a:avLst/>
          </a:prstGeom>
          <a:noFill/>
        </p:spPr>
      </p:pic>
      <p:pic>
        <p:nvPicPr>
          <p:cNvPr id="3075" name="Picture 3" descr="C:\Users\Owner\Desktop\School Documents\School work\STRIPEZ\Electronic Project\Renders\V7\Design v7 Home.png"/>
          <p:cNvPicPr>
            <a:picLocks noChangeAspect="1" noChangeArrowheads="1"/>
          </p:cNvPicPr>
          <p:nvPr/>
        </p:nvPicPr>
        <p:blipFill>
          <a:blip r:embed="rId3" cstate="print"/>
          <a:srcRect/>
          <a:stretch>
            <a:fillRect/>
          </a:stretch>
        </p:blipFill>
        <p:spPr bwMode="auto">
          <a:xfrm>
            <a:off x="1475656" y="1113588"/>
            <a:ext cx="5482011" cy="1890210"/>
          </a:xfrm>
          <a:prstGeom prst="rect">
            <a:avLst/>
          </a:prstGeom>
          <a:noFill/>
        </p:spPr>
      </p:pic>
      <p:sp>
        <p:nvSpPr>
          <p:cNvPr id="7" name="TextBox 6"/>
          <p:cNvSpPr txBox="1"/>
          <p:nvPr/>
        </p:nvSpPr>
        <p:spPr>
          <a:xfrm>
            <a:off x="1403648" y="3111811"/>
            <a:ext cx="2376264" cy="923330"/>
          </a:xfrm>
          <a:prstGeom prst="rect">
            <a:avLst/>
          </a:prstGeom>
          <a:noFill/>
        </p:spPr>
        <p:txBody>
          <a:bodyPr wrap="square" rtlCol="0">
            <a:spAutoFit/>
          </a:bodyPr>
          <a:lstStyle/>
          <a:p>
            <a:r>
              <a:rPr lang="en-GB" dirty="0" smtClean="0"/>
              <a:t>Power Supply</a:t>
            </a:r>
          </a:p>
          <a:p>
            <a:r>
              <a:rPr lang="en-GB" dirty="0" smtClean="0"/>
              <a:t>Power Supply Holder</a:t>
            </a:r>
            <a:endParaRPr lang="en-GB" dirty="0"/>
          </a:p>
        </p:txBody>
      </p:sp>
      <p:cxnSp>
        <p:nvCxnSpPr>
          <p:cNvPr id="9" name="Straight Arrow Connector 8"/>
          <p:cNvCxnSpPr/>
          <p:nvPr/>
        </p:nvCxnSpPr>
        <p:spPr>
          <a:xfrm>
            <a:off x="2987824" y="3291830"/>
            <a:ext cx="345638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987824" y="3651870"/>
            <a:ext cx="33843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V20</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4098" name="Picture 2" descr="C:\Users\Owner\Desktop\School Documents\School work\STRIPEZ\Electronic Project\Renders\V20\Design v20 back.png"/>
          <p:cNvPicPr>
            <a:picLocks noChangeAspect="1" noChangeArrowheads="1"/>
          </p:cNvPicPr>
          <p:nvPr/>
        </p:nvPicPr>
        <p:blipFill>
          <a:blip r:embed="rId2" cstate="print"/>
          <a:srcRect/>
          <a:stretch>
            <a:fillRect/>
          </a:stretch>
        </p:blipFill>
        <p:spPr bwMode="auto">
          <a:xfrm>
            <a:off x="3873476" y="2949792"/>
            <a:ext cx="5015259" cy="1729273"/>
          </a:xfrm>
          <a:prstGeom prst="rect">
            <a:avLst/>
          </a:prstGeom>
          <a:noFill/>
        </p:spPr>
      </p:pic>
      <p:pic>
        <p:nvPicPr>
          <p:cNvPr id="4099" name="Picture 3" descr="C:\Users\Owner\Desktop\School Documents\School work\STRIPEZ\Electronic Project\Renders\V20\Design v20 Home.png"/>
          <p:cNvPicPr>
            <a:picLocks noChangeAspect="1" noChangeArrowheads="1"/>
          </p:cNvPicPr>
          <p:nvPr/>
        </p:nvPicPr>
        <p:blipFill>
          <a:blip r:embed="rId3" cstate="print"/>
          <a:srcRect/>
          <a:stretch>
            <a:fillRect/>
          </a:stretch>
        </p:blipFill>
        <p:spPr bwMode="auto">
          <a:xfrm>
            <a:off x="1979712" y="1059582"/>
            <a:ext cx="5638640" cy="1944216"/>
          </a:xfrm>
          <a:prstGeom prst="rect">
            <a:avLst/>
          </a:prstGeom>
          <a:noFill/>
        </p:spPr>
      </p:pic>
      <p:sp>
        <p:nvSpPr>
          <p:cNvPr id="7" name="TextBox 6"/>
          <p:cNvSpPr txBox="1"/>
          <p:nvPr/>
        </p:nvSpPr>
        <p:spPr>
          <a:xfrm>
            <a:off x="179512" y="1635646"/>
            <a:ext cx="2304256" cy="3139321"/>
          </a:xfrm>
          <a:prstGeom prst="rect">
            <a:avLst/>
          </a:prstGeom>
          <a:noFill/>
        </p:spPr>
        <p:txBody>
          <a:bodyPr wrap="square" rtlCol="0">
            <a:spAutoFit/>
          </a:bodyPr>
          <a:lstStyle/>
          <a:p>
            <a:pPr>
              <a:buFont typeface="Arial" pitchFamily="34" charset="0"/>
              <a:buChar char="•"/>
            </a:pPr>
            <a:r>
              <a:rPr lang="en-GB" dirty="0" smtClean="0"/>
              <a:t>Main </a:t>
            </a:r>
            <a:r>
              <a:rPr lang="en-GB" dirty="0" smtClean="0"/>
              <a:t>PCB</a:t>
            </a:r>
          </a:p>
          <a:p>
            <a:pPr>
              <a:buFont typeface="Arial" pitchFamily="34" charset="0"/>
              <a:buChar char="•"/>
            </a:pPr>
            <a:r>
              <a:rPr lang="en-GB" dirty="0" smtClean="0"/>
              <a:t>AC Port</a:t>
            </a:r>
            <a:endParaRPr lang="en-GB" dirty="0" smtClean="0"/>
          </a:p>
          <a:p>
            <a:pPr>
              <a:buFont typeface="Arial" pitchFamily="34" charset="0"/>
              <a:buChar char="•"/>
            </a:pPr>
            <a:r>
              <a:rPr lang="en-GB" dirty="0" smtClean="0"/>
              <a:t>DMX </a:t>
            </a:r>
            <a:r>
              <a:rPr lang="en-GB" dirty="0" smtClean="0"/>
              <a:t>Ports</a:t>
            </a:r>
            <a:endParaRPr lang="en-GB" dirty="0" smtClean="0"/>
          </a:p>
          <a:p>
            <a:pPr>
              <a:buFont typeface="Arial" pitchFamily="34" charset="0"/>
              <a:buChar char="•"/>
            </a:pPr>
            <a:r>
              <a:rPr lang="en-GB" dirty="0" smtClean="0"/>
              <a:t>Glediator Connector</a:t>
            </a:r>
          </a:p>
          <a:p>
            <a:pPr>
              <a:buFont typeface="Arial" pitchFamily="34" charset="0"/>
              <a:buChar char="•"/>
            </a:pPr>
            <a:r>
              <a:rPr lang="en-GB" dirty="0" smtClean="0"/>
              <a:t>USB Charging Port</a:t>
            </a:r>
          </a:p>
          <a:p>
            <a:pPr>
              <a:buFont typeface="Arial" pitchFamily="34" charset="0"/>
              <a:buChar char="•"/>
            </a:pPr>
            <a:r>
              <a:rPr lang="en-GB" dirty="0" smtClean="0"/>
              <a:t>SD Card Slot</a:t>
            </a:r>
          </a:p>
          <a:p>
            <a:pPr>
              <a:buFont typeface="Arial" pitchFamily="34" charset="0"/>
              <a:buChar char="•"/>
            </a:pPr>
            <a:r>
              <a:rPr lang="en-GB" dirty="0" smtClean="0"/>
              <a:t>Audio Ports</a:t>
            </a:r>
          </a:p>
          <a:p>
            <a:pPr>
              <a:buFont typeface="Arial" pitchFamily="34" charset="0"/>
              <a:buChar char="•"/>
            </a:pPr>
            <a:r>
              <a:rPr lang="en-GB" dirty="0" smtClean="0"/>
              <a:t>Pattern Mode Switch</a:t>
            </a:r>
          </a:p>
          <a:p>
            <a:endParaRPr lang="en-GB" dirty="0"/>
          </a:p>
        </p:txBody>
      </p:sp>
      <p:cxnSp>
        <p:nvCxnSpPr>
          <p:cNvPr id="9" name="Straight Arrow Connector 8"/>
          <p:cNvCxnSpPr/>
          <p:nvPr/>
        </p:nvCxnSpPr>
        <p:spPr>
          <a:xfrm>
            <a:off x="1475656" y="1851670"/>
            <a:ext cx="3168352"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475656" y="2427734"/>
            <a:ext cx="5328592" cy="1584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331640" y="2139702"/>
            <a:ext cx="6336704"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547664" y="2427734"/>
            <a:ext cx="5616624"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475656" y="2787774"/>
            <a:ext cx="4968552"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411760" y="3147814"/>
            <a:ext cx="3744416"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619672" y="4155926"/>
            <a:ext cx="3816424"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763688" y="3507854"/>
            <a:ext cx="4104456"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763688" y="3723878"/>
            <a:ext cx="3888432"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124" name="Picture 4" descr="C:\Users\Owner\Desktop\School Documents\School work\STRIPEZ\Electronic Project\Renders\V21\Design v21 Top.png"/>
          <p:cNvPicPr>
            <a:picLocks noChangeAspect="1" noChangeArrowheads="1"/>
          </p:cNvPicPr>
          <p:nvPr/>
        </p:nvPicPr>
        <p:blipFill>
          <a:blip r:embed="rId2" cstate="print"/>
          <a:srcRect l="29096"/>
          <a:stretch>
            <a:fillRect/>
          </a:stretch>
        </p:blipFill>
        <p:spPr bwMode="auto">
          <a:xfrm>
            <a:off x="1403648" y="2380377"/>
            <a:ext cx="4680520" cy="2276100"/>
          </a:xfrm>
          <a:prstGeom prst="rect">
            <a:avLst/>
          </a:prstGeom>
          <a:noFill/>
        </p:spPr>
      </p:pic>
      <p:pic>
        <p:nvPicPr>
          <p:cNvPr id="5122" name="Picture 2" descr="C:\Users\Owner\Desktop\School Documents\School work\STRIPEZ\Electronic Project\Renders\V21\Design v21 Back.png"/>
          <p:cNvPicPr>
            <a:picLocks noChangeAspect="1" noChangeArrowheads="1"/>
          </p:cNvPicPr>
          <p:nvPr/>
        </p:nvPicPr>
        <p:blipFill>
          <a:blip r:embed="rId3" cstate="print"/>
          <a:srcRect l="24955"/>
          <a:stretch>
            <a:fillRect/>
          </a:stretch>
        </p:blipFill>
        <p:spPr bwMode="auto">
          <a:xfrm>
            <a:off x="4644008" y="2735712"/>
            <a:ext cx="4298008" cy="1974771"/>
          </a:xfrm>
          <a:prstGeom prst="rect">
            <a:avLst/>
          </a:prstGeom>
          <a:noFill/>
        </p:spPr>
      </p:pic>
      <p:pic>
        <p:nvPicPr>
          <p:cNvPr id="5123" name="Picture 3" descr="C:\Users\Owner\Desktop\School Documents\School work\STRIPEZ\Electronic Project\Renders\V21\Design v21 Home.png"/>
          <p:cNvPicPr>
            <a:picLocks noChangeAspect="1" noChangeArrowheads="1"/>
          </p:cNvPicPr>
          <p:nvPr/>
        </p:nvPicPr>
        <p:blipFill>
          <a:blip r:embed="rId4" cstate="print"/>
          <a:srcRect l="27584" b="2500"/>
          <a:stretch>
            <a:fillRect/>
          </a:stretch>
        </p:blipFill>
        <p:spPr bwMode="auto">
          <a:xfrm>
            <a:off x="3131382" y="1005576"/>
            <a:ext cx="4536962" cy="2106234"/>
          </a:xfrm>
          <a:prstGeom prst="rect">
            <a:avLst/>
          </a:prstGeom>
          <a:noFill/>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V37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146" name="Picture 2" descr="C:\Users\Owner\Desktop\School Documents\School work\STRIPEZ\Electronic Project\Renders\V27\Design v27 Back.png"/>
          <p:cNvPicPr>
            <a:picLocks noChangeAspect="1" noChangeArrowheads="1"/>
          </p:cNvPicPr>
          <p:nvPr/>
        </p:nvPicPr>
        <p:blipFill>
          <a:blip r:embed="rId2" cstate="print"/>
          <a:srcRect r="21708"/>
          <a:stretch>
            <a:fillRect/>
          </a:stretch>
        </p:blipFill>
        <p:spPr bwMode="auto">
          <a:xfrm>
            <a:off x="3783480" y="2409732"/>
            <a:ext cx="5109001" cy="2250042"/>
          </a:xfrm>
          <a:prstGeom prst="rect">
            <a:avLst/>
          </a:prstGeom>
          <a:noFill/>
        </p:spPr>
      </p:pic>
      <p:pic>
        <p:nvPicPr>
          <p:cNvPr id="6148" name="Picture 4" descr="C:\Users\Owner\Desktop\School Documents\School work\STRIPEZ\Electronic Project\Renders\V27\Design v27 Home.png"/>
          <p:cNvPicPr>
            <a:picLocks noChangeAspect="1" noChangeArrowheads="1"/>
          </p:cNvPicPr>
          <p:nvPr/>
        </p:nvPicPr>
        <p:blipFill>
          <a:blip r:embed="rId3" cstate="print"/>
          <a:srcRect/>
          <a:stretch>
            <a:fillRect/>
          </a:stretch>
        </p:blipFill>
        <p:spPr bwMode="auto">
          <a:xfrm>
            <a:off x="1403649" y="1113588"/>
            <a:ext cx="5168753" cy="1782198"/>
          </a:xfrm>
          <a:prstGeom prst="rect">
            <a:avLst/>
          </a:prstGeom>
          <a:noFill/>
        </p:spPr>
      </p:pic>
      <p:sp>
        <p:nvSpPr>
          <p:cNvPr id="8" name="TextBox 7"/>
          <p:cNvSpPr txBox="1"/>
          <p:nvPr/>
        </p:nvSpPr>
        <p:spPr>
          <a:xfrm>
            <a:off x="6660232" y="1221601"/>
            <a:ext cx="1944216" cy="923330"/>
          </a:xfrm>
          <a:prstGeom prst="rect">
            <a:avLst/>
          </a:prstGeom>
          <a:noFill/>
        </p:spPr>
        <p:txBody>
          <a:bodyPr wrap="square" rtlCol="0">
            <a:spAutoFit/>
          </a:bodyPr>
          <a:lstStyle/>
          <a:p>
            <a:r>
              <a:rPr lang="en-GB" dirty="0" smtClean="0"/>
              <a:t>Screw Holes</a:t>
            </a:r>
          </a:p>
          <a:p>
            <a:endParaRPr lang="en-GB" dirty="0" smtClean="0"/>
          </a:p>
          <a:p>
            <a:r>
              <a:rPr lang="en-GB" dirty="0" smtClean="0"/>
              <a:t>Power Switch</a:t>
            </a:r>
            <a:endParaRPr lang="en-GB" dirty="0" smtClean="0"/>
          </a:p>
        </p:txBody>
      </p:sp>
      <p:cxnSp>
        <p:nvCxnSpPr>
          <p:cNvPr id="10" name="Straight Arrow Connector 9"/>
          <p:cNvCxnSpPr/>
          <p:nvPr/>
        </p:nvCxnSpPr>
        <p:spPr>
          <a:xfrm flipH="1">
            <a:off x="4644008" y="1419622"/>
            <a:ext cx="2088232"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020272" y="2139702"/>
            <a:ext cx="43204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63888" y="4659982"/>
            <a:ext cx="1425390" cy="369332"/>
          </a:xfrm>
          <a:prstGeom prst="rect">
            <a:avLst/>
          </a:prstGeom>
          <a:noFill/>
        </p:spPr>
        <p:txBody>
          <a:bodyPr wrap="none" rtlCol="0">
            <a:spAutoFit/>
          </a:bodyPr>
          <a:lstStyle/>
          <a:p>
            <a:r>
              <a:rPr lang="en-GB" dirty="0" smtClean="0"/>
              <a:t>IR Receiver</a:t>
            </a:r>
            <a:endParaRPr lang="en-GB" dirty="0"/>
          </a:p>
        </p:txBody>
      </p:sp>
      <p:pic>
        <p:nvPicPr>
          <p:cNvPr id="81921" name="Picture 1" descr="C:\Users\Owner\Desktop\School Documents\School work\STRIPEZ\Electronic Project\3- Renders\V27\Design v36 Front.png"/>
          <p:cNvPicPr>
            <a:picLocks noChangeAspect="1" noChangeArrowheads="1"/>
          </p:cNvPicPr>
          <p:nvPr/>
        </p:nvPicPr>
        <p:blipFill>
          <a:blip r:embed="rId4" cstate="print"/>
          <a:srcRect l="10702" r="10833"/>
          <a:stretch>
            <a:fillRect/>
          </a:stretch>
        </p:blipFill>
        <p:spPr bwMode="auto">
          <a:xfrm>
            <a:off x="1115616" y="2895786"/>
            <a:ext cx="3941368" cy="1731969"/>
          </a:xfrm>
          <a:prstGeom prst="rect">
            <a:avLst/>
          </a:prstGeom>
          <a:noFill/>
        </p:spPr>
      </p:pic>
      <p:cxnSp>
        <p:nvCxnSpPr>
          <p:cNvPr id="15" name="Straight Arrow Connector 14"/>
          <p:cNvCxnSpPr>
            <a:stCxn id="13" idx="0"/>
          </p:cNvCxnSpPr>
          <p:nvPr/>
        </p:nvCxnSpPr>
        <p:spPr>
          <a:xfrm flipV="1">
            <a:off x="4276583" y="4083918"/>
            <a:ext cx="367425"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V44</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146" name="Picture 2" descr="C:\Users\Owner\Desktop\School Documents\School work\STRIPEZ\Electronic Project\Renders\V27\Design v27 Back.png"/>
          <p:cNvPicPr>
            <a:picLocks noChangeAspect="1" noChangeArrowheads="1"/>
          </p:cNvPicPr>
          <p:nvPr/>
        </p:nvPicPr>
        <p:blipFill>
          <a:blip r:embed="rId2" cstate="print"/>
          <a:srcRect r="21708"/>
          <a:stretch>
            <a:fillRect/>
          </a:stretch>
        </p:blipFill>
        <p:spPr bwMode="auto">
          <a:xfrm>
            <a:off x="3783480" y="2409732"/>
            <a:ext cx="5109001" cy="2250042"/>
          </a:xfrm>
          <a:prstGeom prst="rect">
            <a:avLst/>
          </a:prstGeom>
          <a:noFill/>
        </p:spPr>
      </p:pic>
      <p:pic>
        <p:nvPicPr>
          <p:cNvPr id="6148" name="Picture 4" descr="C:\Users\Owner\Desktop\School Documents\School work\STRIPEZ\Electronic Project\Renders\V27\Design v27 Home.png"/>
          <p:cNvPicPr>
            <a:picLocks noChangeAspect="1" noChangeArrowheads="1"/>
          </p:cNvPicPr>
          <p:nvPr/>
        </p:nvPicPr>
        <p:blipFill>
          <a:blip r:embed="rId3" cstate="print"/>
          <a:srcRect/>
          <a:stretch>
            <a:fillRect/>
          </a:stretch>
        </p:blipFill>
        <p:spPr bwMode="auto">
          <a:xfrm>
            <a:off x="1403649" y="1113588"/>
            <a:ext cx="5168753" cy="1782198"/>
          </a:xfrm>
          <a:prstGeom prst="rect">
            <a:avLst/>
          </a:prstGeom>
          <a:noFill/>
        </p:spPr>
      </p:pic>
      <p:pic>
        <p:nvPicPr>
          <p:cNvPr id="81921" name="Picture 1" descr="C:\Users\Owner\Desktop\School Documents\School work\STRIPEZ\Electronic Project\3- Renders\V27\Design v36 Front.png"/>
          <p:cNvPicPr>
            <a:picLocks noChangeAspect="1" noChangeArrowheads="1"/>
          </p:cNvPicPr>
          <p:nvPr/>
        </p:nvPicPr>
        <p:blipFill>
          <a:blip r:embed="rId4" cstate="print"/>
          <a:srcRect l="10702" r="10833"/>
          <a:stretch>
            <a:fillRect/>
          </a:stretch>
        </p:blipFill>
        <p:spPr bwMode="auto">
          <a:xfrm>
            <a:off x="1115616" y="2895786"/>
            <a:ext cx="3941368" cy="1731969"/>
          </a:xfrm>
          <a:prstGeom prst="rect">
            <a:avLst/>
          </a:prstGeom>
          <a:noFill/>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sign v43 Inside 3.png"/>
          <p:cNvPicPr>
            <a:picLocks noChangeAspect="1"/>
          </p:cNvPicPr>
          <p:nvPr/>
        </p:nvPicPr>
        <p:blipFill>
          <a:blip r:embed="rId2" cstate="print"/>
          <a:srcRect l="13415" b="10388"/>
          <a:stretch>
            <a:fillRect/>
          </a:stretch>
        </p:blipFill>
        <p:spPr>
          <a:xfrm>
            <a:off x="971600" y="123478"/>
            <a:ext cx="5112568" cy="2232248"/>
          </a:xfrm>
          <a:prstGeom prst="rect">
            <a:avLst/>
          </a:prstGeom>
        </p:spPr>
      </p:pic>
      <p:pic>
        <p:nvPicPr>
          <p:cNvPr id="5" name="Picture 4" descr="Design v43 Inside 1.png"/>
          <p:cNvPicPr>
            <a:picLocks noChangeAspect="1"/>
          </p:cNvPicPr>
          <p:nvPr/>
        </p:nvPicPr>
        <p:blipFill>
          <a:blip r:embed="rId3" cstate="print"/>
          <a:srcRect l="39655" r="17194"/>
          <a:stretch>
            <a:fillRect/>
          </a:stretch>
        </p:blipFill>
        <p:spPr>
          <a:xfrm>
            <a:off x="3995936" y="1923678"/>
            <a:ext cx="3038146" cy="2970330"/>
          </a:xfrm>
          <a:prstGeom prst="rect">
            <a:avLst/>
          </a:prstGeom>
        </p:spPr>
      </p:pic>
      <p:sp>
        <p:nvSpPr>
          <p:cNvPr id="2" name="Title 1"/>
          <p:cNvSpPr>
            <a:spLocks noGrp="1"/>
          </p:cNvSpPr>
          <p:nvPr>
            <p:ph type="title"/>
          </p:nvPr>
        </p:nvSpPr>
        <p:spPr/>
        <p:txBody>
          <a:bodyPr/>
          <a:lstStyle/>
          <a:p>
            <a:r>
              <a:rPr lang="en-GB" dirty="0" smtClean="0"/>
              <a:t>V44</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 name="Picture 5" descr="Design v43 Inside 2.png"/>
          <p:cNvPicPr>
            <a:picLocks noChangeAspect="1"/>
          </p:cNvPicPr>
          <p:nvPr/>
        </p:nvPicPr>
        <p:blipFill>
          <a:blip r:embed="rId4" cstate="print"/>
          <a:srcRect l="17835" r="14885"/>
          <a:stretch>
            <a:fillRect/>
          </a:stretch>
        </p:blipFill>
        <p:spPr>
          <a:xfrm>
            <a:off x="179512" y="2355726"/>
            <a:ext cx="3875724" cy="2430270"/>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r>
              <a:rPr lang="en-GB" dirty="0" smtClean="0"/>
              <a:t>- Individual Casing Components</a:t>
            </a:r>
          </a:p>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10mm MDF</a:t>
            </a:r>
          </a:p>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211057" y="1275606"/>
          <a:ext cx="6721888" cy="3564000"/>
        </p:xfrm>
        <a:graphic>
          <a:graphicData uri="http://schemas.openxmlformats.org/presentationml/2006/ole">
            <p:oleObj spid="_x0000_s1026" name="Acrobat Document" r:id="rId3" imgW="11342857" imgH="8019048" progId="AcroExch.Document.DC">
              <p:embed/>
            </p:oleObj>
          </a:graphicData>
        </a:graphic>
      </p:graphicFrame>
      <p:sp>
        <p:nvSpPr>
          <p:cNvPr id="2" name="Title 1"/>
          <p:cNvSpPr>
            <a:spLocks noGrp="1"/>
          </p:cNvSpPr>
          <p:nvPr>
            <p:ph type="title"/>
          </p:nvPr>
        </p:nvSpPr>
        <p:spPr/>
        <p:txBody>
          <a:bodyPr>
            <a:normAutofit/>
          </a:bodyPr>
          <a:lstStyle/>
          <a:p>
            <a:r>
              <a:rPr lang="en-GB" sz="3200" dirty="0" smtClean="0"/>
              <a:t>Top and Bottom Pieces (2x)</a:t>
            </a:r>
            <a:endParaRPr lang="en-GB" sz="3200"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211058" y="1275606"/>
          <a:ext cx="6721885" cy="3564000"/>
        </p:xfrm>
        <a:graphic>
          <a:graphicData uri="http://schemas.openxmlformats.org/presentationml/2006/ole">
            <p:oleObj spid="_x0000_s2050"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Left Side Piece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What is audio spectrum analysis?</a:t>
            </a:r>
            <a:endParaRPr lang="en-GB" dirty="0"/>
          </a:p>
        </p:txBody>
      </p:sp>
      <p:sp>
        <p:nvSpPr>
          <p:cNvPr id="3" name="Content Placeholder 2"/>
          <p:cNvSpPr>
            <a:spLocks noGrp="1"/>
          </p:cNvSpPr>
          <p:nvPr>
            <p:ph idx="1"/>
          </p:nvPr>
        </p:nvSpPr>
        <p:spPr/>
        <p:txBody>
          <a:bodyPr>
            <a:noAutofit/>
          </a:bodyPr>
          <a:lstStyle/>
          <a:p>
            <a:r>
              <a:rPr lang="en-GB" sz="900" dirty="0" smtClean="0"/>
              <a:t>Spectrum analysis can be used at audio frequencies to analyse the harmonics of an audio signal.</a:t>
            </a:r>
          </a:p>
          <a:p>
            <a:r>
              <a:rPr lang="en-GB" sz="900" dirty="0" smtClean="0"/>
              <a:t>Spectrum analyzers are also used by audio engineers to assess their work.</a:t>
            </a:r>
          </a:p>
          <a:p>
            <a:r>
              <a:rPr lang="en-GB" sz="900" dirty="0" smtClean="0"/>
              <a:t>In these applications, the spectrum analyzer will show volume levels of frequency bands across the typical range of human hearing, rather than displaying a wave.</a:t>
            </a:r>
          </a:p>
          <a:p>
            <a:r>
              <a:rPr lang="en-GB" sz="900" dirty="0" smtClean="0"/>
              <a:t>In live sound applications, engineers can use them to pinpoint feedback.</a:t>
            </a:r>
          </a:p>
          <a:p>
            <a:r>
              <a:rPr lang="en-GB" sz="900" dirty="0" smtClean="0"/>
              <a:t>In short: Spectrum analyzer show the level of the audio at different frequencies and in this case they are more to do with the fact that they look good as a disco-light.</a:t>
            </a:r>
          </a:p>
          <a:p>
            <a:r>
              <a:rPr lang="en-GB" sz="900" dirty="0" smtClean="0"/>
              <a:t>In this instance I plan to make one to be a disco-light as otherwise I would have to get it calibrated and I do not plan to get it calibrated as the input resolution required would need an accurate audio input and it is just better to use a computer's sound-card and some free software such as Spek.</a:t>
            </a:r>
            <a:br>
              <a:rPr lang="en-GB" sz="900" dirty="0" smtClean="0"/>
            </a:br>
            <a:endParaRPr lang="en-GB" sz="900" dirty="0" smtClean="0"/>
          </a:p>
          <a:p>
            <a:endParaRPr lang="en-GB" sz="9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 name="Picture 4"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23728" y="3507854"/>
            <a:ext cx="5148064" cy="12756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211058" y="1275606"/>
          <a:ext cx="6721885" cy="3564000"/>
        </p:xfrm>
        <a:graphic>
          <a:graphicData uri="http://schemas.openxmlformats.org/presentationml/2006/ole">
            <p:oleObj spid="_x0000_s3074"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Right Side Piece (1x)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3</a:t>
            </a:r>
            <a:r>
              <a:rPr lang="en-GB" dirty="0" smtClean="0"/>
              <a:t>mm WOOD</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11058" y="1275606"/>
          <a:ext cx="6721884" cy="3564000"/>
        </p:xfrm>
        <a:graphic>
          <a:graphicData uri="http://schemas.openxmlformats.org/presentationml/2006/ole">
            <p:oleObj spid="_x0000_s4098"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Back Panel (1x)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11057" y="1275606"/>
          <a:ext cx="6721886" cy="3564000"/>
        </p:xfrm>
        <a:graphic>
          <a:graphicData uri="http://schemas.openxmlformats.org/presentationml/2006/ole">
            <p:oleObj spid="_x0000_s5122"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IO Panel (1x)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331640" y="1347614"/>
          <a:ext cx="6610165" cy="3504765"/>
        </p:xfrm>
        <a:graphic>
          <a:graphicData uri="http://schemas.openxmlformats.org/presentationml/2006/ole">
            <p:oleObj spid="_x0000_s6146"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PCB IO Panel (1x)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331640" y="1275606"/>
          <a:ext cx="6654727" cy="3528392"/>
        </p:xfrm>
        <a:graphic>
          <a:graphicData uri="http://schemas.openxmlformats.org/presentationml/2006/ole">
            <p:oleObj spid="_x0000_s7170" name="Acrobat Document" r:id="rId3" imgW="11342857" imgH="8019048" progId="AcroExch.Document.DC">
              <p:embed/>
            </p:oleObj>
          </a:graphicData>
        </a:graphic>
      </p:graphicFrame>
      <p:sp>
        <p:nvSpPr>
          <p:cNvPr id="2" name="Title 1"/>
          <p:cNvSpPr>
            <a:spLocks noGrp="1"/>
          </p:cNvSpPr>
          <p:nvPr>
            <p:ph type="title"/>
          </p:nvPr>
        </p:nvSpPr>
        <p:spPr/>
        <p:txBody>
          <a:bodyPr>
            <a:normAutofit fontScale="90000"/>
          </a:bodyPr>
          <a:lstStyle/>
          <a:p>
            <a:r>
              <a:rPr lang="en-GB" dirty="0" smtClean="0"/>
              <a:t>Rear Stand Covers (2x)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223628" y="1275606"/>
          <a:ext cx="6696744" cy="3550670"/>
        </p:xfrm>
        <a:graphic>
          <a:graphicData uri="http://schemas.openxmlformats.org/presentationml/2006/ole">
            <p:oleObj spid="_x0000_s8194" name="Acrobat Document" r:id="rId3" imgW="11342857" imgH="8019048" progId="AcroExch.Document.DC">
              <p:embed/>
            </p:oleObj>
          </a:graphicData>
        </a:graphic>
      </p:graphicFrame>
      <p:sp>
        <p:nvSpPr>
          <p:cNvPr id="2" name="Title 1"/>
          <p:cNvSpPr>
            <a:spLocks noGrp="1"/>
          </p:cNvSpPr>
          <p:nvPr>
            <p:ph type="title"/>
          </p:nvPr>
        </p:nvSpPr>
        <p:spPr/>
        <p:txBody>
          <a:bodyPr>
            <a:normAutofit/>
          </a:bodyPr>
          <a:lstStyle/>
          <a:p>
            <a:r>
              <a:rPr lang="en-GB" sz="2400" dirty="0" smtClean="0"/>
              <a:t>Back</a:t>
            </a:r>
            <a:r>
              <a:rPr lang="en-GB" sz="2800" dirty="0" smtClean="0"/>
              <a:t> Power Supply Holder (1x)</a:t>
            </a:r>
            <a:endParaRPr lang="en-GB" sz="2800"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6" name="TextBox 5"/>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344231" y="1275606"/>
          <a:ext cx="6612145" cy="3505814"/>
        </p:xfrm>
        <a:graphic>
          <a:graphicData uri="http://schemas.openxmlformats.org/presentationml/2006/ole">
            <p:oleObj spid="_x0000_s9218" name="Acrobat Document" r:id="rId3" imgW="11342857" imgH="8019048" progId="AcroExch.Document.DC">
              <p:embed/>
            </p:oleObj>
          </a:graphicData>
        </a:graphic>
      </p:graphicFrame>
      <p:sp>
        <p:nvSpPr>
          <p:cNvPr id="2" name="Title 1"/>
          <p:cNvSpPr>
            <a:spLocks noGrp="1"/>
          </p:cNvSpPr>
          <p:nvPr>
            <p:ph type="title"/>
          </p:nvPr>
        </p:nvSpPr>
        <p:spPr/>
        <p:txBody>
          <a:bodyPr>
            <a:normAutofit/>
          </a:bodyPr>
          <a:lstStyle/>
          <a:p>
            <a:r>
              <a:rPr lang="en-GB" sz="2400" dirty="0" smtClean="0"/>
              <a:t>Bottom Power Supply Holder (1x)</a:t>
            </a:r>
            <a:endParaRPr lang="en-GB" sz="2400"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59632" y="1275606"/>
          <a:ext cx="6696745" cy="3550671"/>
        </p:xfrm>
        <a:graphic>
          <a:graphicData uri="http://schemas.openxmlformats.org/presentationml/2006/ole">
            <p:oleObj spid="_x0000_s10242" name="Acrobat Document" r:id="rId3" imgW="11342857" imgH="8019048" progId="AcroExch.Document.DC">
              <p:embed/>
            </p:oleObj>
          </a:graphicData>
        </a:graphic>
      </p:graphicFrame>
      <p:sp>
        <p:nvSpPr>
          <p:cNvPr id="2" name="Title 1"/>
          <p:cNvSpPr>
            <a:spLocks noGrp="1"/>
          </p:cNvSpPr>
          <p:nvPr>
            <p:ph type="title"/>
          </p:nvPr>
        </p:nvSpPr>
        <p:spPr/>
        <p:txBody>
          <a:bodyPr>
            <a:normAutofit/>
          </a:bodyPr>
          <a:lstStyle/>
          <a:p>
            <a:r>
              <a:rPr lang="en-GB" sz="2800" dirty="0" smtClean="0"/>
              <a:t>Side Power Supply Holder (1x)</a:t>
            </a:r>
            <a:endParaRPr lang="en-GB" sz="2800"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331640" y="1306059"/>
          <a:ext cx="6461479" cy="3425931"/>
        </p:xfrm>
        <a:graphic>
          <a:graphicData uri="http://schemas.openxmlformats.org/presentationml/2006/ole">
            <p:oleObj spid="_x0000_s11266" name="Acrobat Document" r:id="rId3" imgW="11342857" imgH="8019048" progId="AcroExch.Document.DC">
              <p:embed/>
            </p:oleObj>
          </a:graphicData>
        </a:graphic>
      </p:graphicFrame>
      <p:sp>
        <p:nvSpPr>
          <p:cNvPr id="2" name="Title 1"/>
          <p:cNvSpPr>
            <a:spLocks noGrp="1"/>
          </p:cNvSpPr>
          <p:nvPr>
            <p:ph type="title"/>
          </p:nvPr>
        </p:nvSpPr>
        <p:spPr/>
        <p:txBody>
          <a:bodyPr>
            <a:normAutofit/>
          </a:bodyPr>
          <a:lstStyle/>
          <a:p>
            <a:r>
              <a:rPr lang="en-GB" sz="3200" dirty="0" smtClean="0"/>
              <a:t>LED Back Panel (Front) (1x)</a:t>
            </a:r>
            <a:endParaRPr lang="en-GB" sz="3200"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lstStyle/>
          <a:p>
            <a:r>
              <a:rPr lang="en-GB" dirty="0" smtClean="0"/>
              <a:t>Product Analysis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403647" y="1275606"/>
          <a:ext cx="6552729" cy="3474311"/>
        </p:xfrm>
        <a:graphic>
          <a:graphicData uri="http://schemas.openxmlformats.org/presentationml/2006/ole">
            <p:oleObj spid="_x0000_s12290" name="Acrobat Document" r:id="rId3" imgW="11342857" imgH="8019048" progId="AcroExch.Document.DC">
              <p:embed/>
            </p:oleObj>
          </a:graphicData>
        </a:graphic>
      </p:graphicFrame>
      <p:sp>
        <p:nvSpPr>
          <p:cNvPr id="2" name="Title 1"/>
          <p:cNvSpPr>
            <a:spLocks noGrp="1"/>
          </p:cNvSpPr>
          <p:nvPr>
            <p:ph type="title"/>
          </p:nvPr>
        </p:nvSpPr>
        <p:spPr/>
        <p:txBody>
          <a:bodyPr>
            <a:normAutofit/>
          </a:bodyPr>
          <a:lstStyle/>
          <a:p>
            <a:r>
              <a:rPr lang="en-GB" sz="3200" dirty="0" smtClean="0"/>
              <a:t>LED Back Panel (Back) (1x)</a:t>
            </a:r>
            <a:endParaRPr lang="en-GB" sz="3200"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5</a:t>
            </a:r>
            <a:r>
              <a:rPr lang="en-GB" dirty="0" smtClean="0"/>
              <a:t>mm Clear Acrylic Tinted Black</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11058" y="1275606"/>
          <a:ext cx="6721885" cy="3564000"/>
        </p:xfrm>
        <a:graphic>
          <a:graphicData uri="http://schemas.openxmlformats.org/presentationml/2006/ole">
            <p:oleObj spid="_x0000_s13314"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Screen Protector (1x)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0.25mm Frosted PVC</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11058" y="1275606"/>
          <a:ext cx="6721885" cy="3564000"/>
        </p:xfrm>
        <a:graphic>
          <a:graphicData uri="http://schemas.openxmlformats.org/presentationml/2006/ole">
            <p:oleObj spid="_x0000_s31746"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Light Diffuser</a:t>
            </a:r>
            <a:r>
              <a:rPr lang="en-GB" dirty="0" smtClean="0"/>
              <a:t>(1x</a:t>
            </a:r>
            <a:r>
              <a:rPr lang="en-GB" dirty="0" smtClean="0"/>
              <a:t>)</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3</a:t>
            </a:r>
            <a:r>
              <a:rPr lang="en-GB" dirty="0" smtClean="0"/>
              <a:t>mm Black Acrylic</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1211057" y="1275606"/>
          <a:ext cx="6721886" cy="3564000"/>
        </p:xfrm>
        <a:graphic>
          <a:graphicData uri="http://schemas.openxmlformats.org/presentationml/2006/ole">
            <p:oleObj spid="_x0000_s14338"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Stands (2x)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3D Printed Black ABS</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403648" y="1329611"/>
          <a:ext cx="6417059" cy="3402379"/>
        </p:xfrm>
        <a:graphic>
          <a:graphicData uri="http://schemas.openxmlformats.org/presentationml/2006/ole">
            <p:oleObj spid="_x0000_s15362" name="Acrobat Document" r:id="rId3" imgW="11342857" imgH="8019048" progId="AcroExch.Document.DC">
              <p:embed/>
            </p:oleObj>
          </a:graphicData>
        </a:graphic>
      </p:graphicFrame>
      <p:sp>
        <p:nvSpPr>
          <p:cNvPr id="5" name="Title 4"/>
          <p:cNvSpPr>
            <a:spLocks noGrp="1"/>
          </p:cNvSpPr>
          <p:nvPr>
            <p:ph type="title"/>
          </p:nvPr>
        </p:nvSpPr>
        <p:spPr/>
        <p:txBody>
          <a:bodyPr/>
          <a:lstStyle/>
          <a:p>
            <a:r>
              <a:rPr lang="en-GB" dirty="0" smtClean="0"/>
              <a:t>PCB Standoffs (4x)</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7" name="TextBox 6"/>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lstStyle/>
          <a:p>
            <a:r>
              <a:rPr lang="en-GB" dirty="0" smtClean="0"/>
              <a:t>Hardware</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theme/theme1.xml><?xml version="1.0" encoding="utf-8"?>
<a:theme xmlns:a="http://schemas.openxmlformats.org/drawingml/2006/main" name="Theme1">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216</TotalTime>
  <Words>8586</Words>
  <Application>Microsoft Office PowerPoint</Application>
  <PresentationFormat>On-screen Show (16:9)</PresentationFormat>
  <Paragraphs>1448</Paragraphs>
  <Slides>123</Slides>
  <Notes>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123</vt:i4>
      </vt:variant>
    </vt:vector>
  </HeadingPairs>
  <TitlesOfParts>
    <vt:vector size="126" baseType="lpstr">
      <vt:lpstr>Theme1</vt:lpstr>
      <vt:lpstr>Acrobat Document</vt:lpstr>
      <vt:lpstr>Adobe Acrobat Document</vt:lpstr>
      <vt:lpstr>Controlled Assessment</vt:lpstr>
      <vt:lpstr>TODO</vt:lpstr>
      <vt:lpstr>COntents</vt:lpstr>
      <vt:lpstr>Chosen Brief</vt:lpstr>
      <vt:lpstr>Chosen Brief</vt:lpstr>
      <vt:lpstr>Initial Concept</vt:lpstr>
      <vt:lpstr>An Audio Spectrum Analyser</vt:lpstr>
      <vt:lpstr>What is audio spectrum analysis?</vt:lpstr>
      <vt:lpstr>Research</vt:lpstr>
      <vt:lpstr>Similar Products</vt:lpstr>
      <vt:lpstr>PRODUCT: RGB 32*32 Screen Audio LED Level Meter Display Spectrum Analyser DIY Amplifier</vt:lpstr>
      <vt:lpstr>PRODUCT: MS3264 V3 digital Level Meter Music Spectrum Display 6 Modes DIY LED Audio amp</vt:lpstr>
      <vt:lpstr>PRODUCT: 8*8 Audio Level Meter LED Display Amplifier HIFI MP3 PC Music Spectrum Analyser</vt:lpstr>
      <vt:lpstr>PRODUCT: 2.4" LCD Music Spectrum Display Analyser MP3 PC Amplifier Audio Level Indicator</vt:lpstr>
      <vt:lpstr>PRODUCT: 3.2" LCD Music Spectrum Display Analyser MP3 PC Amplifier Audio Level Indicator</vt:lpstr>
      <vt:lpstr>What key Features Have I found from these products</vt:lpstr>
      <vt:lpstr>Research</vt:lpstr>
      <vt:lpstr>What is your age? </vt:lpstr>
      <vt:lpstr>What is your gender? </vt:lpstr>
      <vt:lpstr>Which of the following would describe your familiarity with audio spectrum analysers? </vt:lpstr>
      <vt:lpstr>If you already own, or regularly use this product, then please state how long for. </vt:lpstr>
      <vt:lpstr>How often would you use this type of product? </vt:lpstr>
      <vt:lpstr>Similar Products</vt:lpstr>
      <vt:lpstr>Which one would you most likely buy? </vt:lpstr>
      <vt:lpstr>Which one would you most likely buy? </vt:lpstr>
      <vt:lpstr>Research</vt:lpstr>
      <vt:lpstr>What do you like most about this product?</vt:lpstr>
      <vt:lpstr>What don't you like about this product?</vt:lpstr>
      <vt:lpstr>If I was to make one what would you want it to have?</vt:lpstr>
      <vt:lpstr>What would you expect to have to pay for this product?</vt:lpstr>
      <vt:lpstr>Research</vt:lpstr>
      <vt:lpstr>Survey Conclusion</vt:lpstr>
      <vt:lpstr>What I will do based on the Results</vt:lpstr>
      <vt:lpstr>Research</vt:lpstr>
      <vt:lpstr>Inputs</vt:lpstr>
      <vt:lpstr>Audio Inputs</vt:lpstr>
      <vt:lpstr>Processing</vt:lpstr>
      <vt:lpstr>Outputs</vt:lpstr>
      <vt:lpstr>Storage for patterns</vt:lpstr>
      <vt:lpstr>Research</vt:lpstr>
      <vt:lpstr>Measuring the audio spectrum</vt:lpstr>
      <vt:lpstr>Measuring the audio spectrum</vt:lpstr>
      <vt:lpstr>Measuring the audio spectrum</vt:lpstr>
      <vt:lpstr>Research</vt:lpstr>
      <vt:lpstr>Audio Mixer for mixing the Left and right audio channels</vt:lpstr>
      <vt:lpstr>Audio amplifier and leveller</vt:lpstr>
      <vt:lpstr>Audio amplifier and leveller</vt:lpstr>
      <vt:lpstr>MSGEQ7 - 7 Band filter IC</vt:lpstr>
      <vt:lpstr>DMX interface</vt:lpstr>
      <vt:lpstr>SD Card interface</vt:lpstr>
      <vt:lpstr>5V to 9V Boost Converter</vt:lpstr>
      <vt:lpstr>Audio Input Switching Circuit</vt:lpstr>
      <vt:lpstr>Research</vt:lpstr>
      <vt:lpstr>Possible Components</vt:lpstr>
      <vt:lpstr>Research</vt:lpstr>
      <vt:lpstr>FHT</vt:lpstr>
      <vt:lpstr>FastLED</vt:lpstr>
      <vt:lpstr>Reading Image files from an SD card</vt:lpstr>
      <vt:lpstr>Reading files from an SD card</vt:lpstr>
      <vt:lpstr>Product Overview</vt:lpstr>
      <vt:lpstr>Basic overview</vt:lpstr>
      <vt:lpstr>Product Overview</vt:lpstr>
      <vt:lpstr>Specifications</vt:lpstr>
      <vt:lpstr>Social and Moral Issues</vt:lpstr>
      <vt:lpstr>Environmental Issues</vt:lpstr>
      <vt:lpstr>Product Overview</vt:lpstr>
      <vt:lpstr>Original Design</vt:lpstr>
      <vt:lpstr>V1</vt:lpstr>
      <vt:lpstr>V4</vt:lpstr>
      <vt:lpstr>V7</vt:lpstr>
      <vt:lpstr>V20</vt:lpstr>
      <vt:lpstr>V21</vt:lpstr>
      <vt:lpstr>V37</vt:lpstr>
      <vt:lpstr>V44</vt:lpstr>
      <vt:lpstr>V44</vt:lpstr>
      <vt:lpstr>Product Overview</vt:lpstr>
      <vt:lpstr>Product Overview</vt:lpstr>
      <vt:lpstr>Top and Bottom Pieces (2x)</vt:lpstr>
      <vt:lpstr>Left Side Piece (1x)</vt:lpstr>
      <vt:lpstr>Right Side Piece (1x)</vt:lpstr>
      <vt:lpstr>Product Overview</vt:lpstr>
      <vt:lpstr>Rear Back Panel (1x)</vt:lpstr>
      <vt:lpstr>Rear IO Panel (1x)</vt:lpstr>
      <vt:lpstr>Rear PCB IO Panel (1x)</vt:lpstr>
      <vt:lpstr>Rear Stand Covers (2x)</vt:lpstr>
      <vt:lpstr>Back Power Supply Holder (1x)</vt:lpstr>
      <vt:lpstr>Bottom Power Supply Holder (1x)</vt:lpstr>
      <vt:lpstr>Side Power Supply Holder (1x)</vt:lpstr>
      <vt:lpstr>LED Back Panel (Front) (1x)</vt:lpstr>
      <vt:lpstr>LED Back Panel (Back) (1x)</vt:lpstr>
      <vt:lpstr>Product Overview</vt:lpstr>
      <vt:lpstr>Screen Protector (1x)</vt:lpstr>
      <vt:lpstr>Product Overview</vt:lpstr>
      <vt:lpstr>Light Diffuser(1x)</vt:lpstr>
      <vt:lpstr>Product Overview</vt:lpstr>
      <vt:lpstr>Rear Stands (2x)</vt:lpstr>
      <vt:lpstr>Product Overview</vt:lpstr>
      <vt:lpstr>PCB Standoffs (4x)</vt:lpstr>
      <vt:lpstr>Product Overview</vt:lpstr>
      <vt:lpstr>Product Overview</vt:lpstr>
      <vt:lpstr>Plan</vt:lpstr>
      <vt:lpstr>Plan</vt:lpstr>
      <vt:lpstr>Controlling the LED panels</vt:lpstr>
      <vt:lpstr>Controlling the LED panels: Code</vt:lpstr>
      <vt:lpstr>Basic Circuit</vt:lpstr>
      <vt:lpstr>Initial Light Test</vt:lpstr>
      <vt:lpstr>Initial Light Test</vt:lpstr>
      <vt:lpstr>Initial Light Test: Code for Setting Each LED</vt:lpstr>
      <vt:lpstr>Initial Light Test</vt:lpstr>
      <vt:lpstr>Initial Light Test: Code for looping through LEDs</vt:lpstr>
      <vt:lpstr>FHT Test</vt:lpstr>
      <vt:lpstr>FHT Test: Code for changing LED to target image</vt:lpstr>
      <vt:lpstr>FHT Test: Code for drawing a bar</vt:lpstr>
      <vt:lpstr>FHT Test: Code for calculating FHT</vt:lpstr>
      <vt:lpstr>Using an SD card to change the default target image</vt:lpstr>
      <vt:lpstr>Using an SD card to change the default target image</vt:lpstr>
      <vt:lpstr>Using an SD card to change the default target image: Code to decode the image files: Other functions</vt:lpstr>
      <vt:lpstr>Using an SD card to change the default target image: Code to decode the image files </vt:lpstr>
      <vt:lpstr>Plan</vt:lpstr>
      <vt:lpstr>Conclusion</vt:lpstr>
      <vt:lpstr>Conclusion</vt:lpstr>
      <vt:lpstr>Conclusion</vt:lpstr>
      <vt:lpstr>Conclusion</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Controlled Assessment</dc:title>
  <dc:creator>Owner</dc:creator>
  <cp:lastModifiedBy>Owner</cp:lastModifiedBy>
  <cp:revision>38</cp:revision>
  <dcterms:created xsi:type="dcterms:W3CDTF">2017-11-11T10:50:47Z</dcterms:created>
  <dcterms:modified xsi:type="dcterms:W3CDTF">2017-11-11T14:27:03Z</dcterms:modified>
</cp:coreProperties>
</file>